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8" r:id="rId3"/>
    <p:sldId id="258" r:id="rId4"/>
    <p:sldId id="266" r:id="rId5"/>
    <p:sldId id="264" r:id="rId6"/>
    <p:sldId id="265" r:id="rId7"/>
    <p:sldId id="269" r:id="rId8"/>
    <p:sldId id="267" r:id="rId9"/>
    <p:sldId id="260" r:id="rId10"/>
    <p:sldId id="261" r:id="rId11"/>
    <p:sldId id="262" r:id="rId12"/>
    <p:sldId id="263" r:id="rId13"/>
    <p:sldId id="272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3CB83-5FE9-4890-A17A-7B0F7E362A7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F923F5DC-FBE9-4B47-8AB2-E5627157CC8D}">
      <dgm:prSet phldrT="[Текст]"/>
      <dgm:spPr/>
      <dgm:t>
        <a:bodyPr/>
        <a:lstStyle/>
        <a:p>
          <a:r>
            <a:rPr lang="ru-RU" dirty="0" smtClean="0"/>
            <a:t>Какие признаки должны насторожить родителей новорожденного?</a:t>
          </a:r>
          <a:endParaRPr lang="ru-RU" dirty="0"/>
        </a:p>
      </dgm:t>
    </dgm:pt>
    <dgm:pt modelId="{D9515471-9B6D-431B-A4B3-C8920CD81F68}" type="parTrans" cxnId="{AAF2D84C-97F5-4DE4-A102-70787C1B2DD0}">
      <dgm:prSet/>
      <dgm:spPr/>
      <dgm:t>
        <a:bodyPr/>
        <a:lstStyle/>
        <a:p>
          <a:endParaRPr lang="ru-RU"/>
        </a:p>
      </dgm:t>
    </dgm:pt>
    <dgm:pt modelId="{136113BC-7CAD-4959-9A14-C6BB22399F52}" type="sibTrans" cxnId="{AAF2D84C-97F5-4DE4-A102-70787C1B2DD0}">
      <dgm:prSet/>
      <dgm:spPr/>
      <dgm:t>
        <a:bodyPr/>
        <a:lstStyle/>
        <a:p>
          <a:endParaRPr lang="ru-RU"/>
        </a:p>
      </dgm:t>
    </dgm:pt>
    <dgm:pt modelId="{81AB05D2-820D-443B-889B-3F19673D2EAF}">
      <dgm:prSet phldrT="[Текст]"/>
      <dgm:spPr/>
      <dgm:t>
        <a:bodyPr/>
        <a:lstStyle/>
        <a:p>
          <a:r>
            <a:rPr lang="ru-RU" dirty="0" smtClean="0"/>
            <a:t>Речь: поводы для беспокойства </a:t>
          </a:r>
          <a:endParaRPr lang="ru-RU" dirty="0"/>
        </a:p>
      </dgm:t>
    </dgm:pt>
    <dgm:pt modelId="{FAB3A3DA-2762-4996-A4AA-46B77A8BCBD6}" type="parTrans" cxnId="{8EF8ABFD-70E7-4E8F-A8B3-74B6A876BF8B}">
      <dgm:prSet/>
      <dgm:spPr/>
      <dgm:t>
        <a:bodyPr/>
        <a:lstStyle/>
        <a:p>
          <a:endParaRPr lang="ru-RU"/>
        </a:p>
      </dgm:t>
    </dgm:pt>
    <dgm:pt modelId="{D5DD5213-2331-4AC6-A7EA-C42A8ED99A30}" type="sibTrans" cxnId="{8EF8ABFD-70E7-4E8F-A8B3-74B6A876BF8B}">
      <dgm:prSet/>
      <dgm:spPr/>
      <dgm:t>
        <a:bodyPr/>
        <a:lstStyle/>
        <a:p>
          <a:endParaRPr lang="ru-RU"/>
        </a:p>
      </dgm:t>
    </dgm:pt>
    <dgm:pt modelId="{442EB1D2-71AA-4505-B54A-362D4F9B8DAE}">
      <dgm:prSet phldrT="[Текст]"/>
      <dgm:spPr/>
      <dgm:t>
        <a:bodyPr/>
        <a:lstStyle/>
        <a:p>
          <a:r>
            <a:rPr lang="ru-RU" dirty="0" smtClean="0"/>
            <a:t>Вопрос детскому неврологу</a:t>
          </a:r>
          <a:endParaRPr lang="ru-RU" dirty="0"/>
        </a:p>
      </dgm:t>
    </dgm:pt>
    <dgm:pt modelId="{1F039568-79AC-40DA-B4FE-F1904A22D557}" type="parTrans" cxnId="{309701F1-B85A-45E1-9FF9-1AF6100147AE}">
      <dgm:prSet/>
      <dgm:spPr/>
      <dgm:t>
        <a:bodyPr/>
        <a:lstStyle/>
        <a:p>
          <a:endParaRPr lang="ru-RU"/>
        </a:p>
      </dgm:t>
    </dgm:pt>
    <dgm:pt modelId="{365CEB88-2D4E-4228-A430-A0389D19FED0}" type="sibTrans" cxnId="{309701F1-B85A-45E1-9FF9-1AF6100147AE}">
      <dgm:prSet/>
      <dgm:spPr/>
      <dgm:t>
        <a:bodyPr/>
        <a:lstStyle/>
        <a:p>
          <a:endParaRPr lang="ru-RU"/>
        </a:p>
      </dgm:t>
    </dgm:pt>
    <dgm:pt modelId="{F96337D2-B975-431A-B060-44EAE39437D8}">
      <dgm:prSet/>
      <dgm:spPr/>
      <dgm:t>
        <a:bodyPr/>
        <a:lstStyle/>
        <a:p>
          <a:r>
            <a:rPr lang="ru-RU" dirty="0" smtClean="0"/>
            <a:t>Кратко о тяжелых нарушениях речи</a:t>
          </a:r>
          <a:endParaRPr lang="ru-RU" dirty="0"/>
        </a:p>
      </dgm:t>
    </dgm:pt>
    <dgm:pt modelId="{B43A3B77-31A6-4080-A6B5-B4C9D49DB101}" type="parTrans" cxnId="{257CB068-0A1B-404E-AD9D-E3C6B3777668}">
      <dgm:prSet/>
      <dgm:spPr/>
      <dgm:t>
        <a:bodyPr/>
        <a:lstStyle/>
        <a:p>
          <a:endParaRPr lang="ru-RU"/>
        </a:p>
      </dgm:t>
    </dgm:pt>
    <dgm:pt modelId="{216BF183-721D-40A7-AA69-B32480A4B3E2}" type="sibTrans" cxnId="{257CB068-0A1B-404E-AD9D-E3C6B3777668}">
      <dgm:prSet/>
      <dgm:spPr/>
      <dgm:t>
        <a:bodyPr/>
        <a:lstStyle/>
        <a:p>
          <a:endParaRPr lang="ru-RU"/>
        </a:p>
      </dgm:t>
    </dgm:pt>
    <dgm:pt modelId="{FAAFDD03-52B3-40C1-800E-B12AF81F1530}" type="pres">
      <dgm:prSet presAssocID="{39C3CB83-5FE9-4890-A17A-7B0F7E362A74}" presName="Name0" presStyleCnt="0">
        <dgm:presLayoutVars>
          <dgm:dir/>
          <dgm:animLvl val="lvl"/>
          <dgm:resizeHandles val="exact"/>
        </dgm:presLayoutVars>
      </dgm:prSet>
      <dgm:spPr/>
    </dgm:pt>
    <dgm:pt modelId="{C9AD4876-AC30-4FF6-B62B-90AC9C8C5A0D}" type="pres">
      <dgm:prSet presAssocID="{F923F5DC-FBE9-4B47-8AB2-E5627157CC8D}" presName="parTxOnly" presStyleLbl="node1" presStyleIdx="0" presStyleCnt="4" custScaleY="178469">
        <dgm:presLayoutVars>
          <dgm:chMax val="0"/>
          <dgm:chPref val="0"/>
          <dgm:bulletEnabled val="1"/>
        </dgm:presLayoutVars>
      </dgm:prSet>
      <dgm:spPr>
        <a:prstGeom prst="flowChartInputOutput">
          <a:avLst/>
        </a:prstGeom>
      </dgm:spPr>
      <dgm:t>
        <a:bodyPr/>
        <a:lstStyle/>
        <a:p>
          <a:endParaRPr lang="ru-RU"/>
        </a:p>
      </dgm:t>
    </dgm:pt>
    <dgm:pt modelId="{39810ECE-5754-4ADB-BA57-64780691AC7D}" type="pres">
      <dgm:prSet presAssocID="{136113BC-7CAD-4959-9A14-C6BB22399F52}" presName="parTxOnlySpace" presStyleCnt="0"/>
      <dgm:spPr/>
    </dgm:pt>
    <dgm:pt modelId="{89B95346-B58F-4387-958A-4BEF6115A1B7}" type="pres">
      <dgm:prSet presAssocID="{81AB05D2-820D-443B-889B-3F19673D2EAF}" presName="parTxOnly" presStyleLbl="node1" presStyleIdx="1" presStyleCnt="4" custScaleY="181118">
        <dgm:presLayoutVars>
          <dgm:chMax val="0"/>
          <dgm:chPref val="0"/>
          <dgm:bulletEnabled val="1"/>
        </dgm:presLayoutVars>
      </dgm:prSet>
      <dgm:spPr>
        <a:prstGeom prst="flowChartInputOutput">
          <a:avLst/>
        </a:prstGeom>
      </dgm:spPr>
      <dgm:t>
        <a:bodyPr/>
        <a:lstStyle/>
        <a:p>
          <a:endParaRPr lang="ru-RU"/>
        </a:p>
      </dgm:t>
    </dgm:pt>
    <dgm:pt modelId="{E36B69B0-58D7-4E8D-9876-B35009A79215}" type="pres">
      <dgm:prSet presAssocID="{D5DD5213-2331-4AC6-A7EA-C42A8ED99A30}" presName="parTxOnlySpace" presStyleCnt="0"/>
      <dgm:spPr/>
    </dgm:pt>
    <dgm:pt modelId="{DD24E516-CAD8-478B-A58C-3EB761FD91BB}" type="pres">
      <dgm:prSet presAssocID="{442EB1D2-71AA-4505-B54A-362D4F9B8DAE}" presName="parTxOnly" presStyleLbl="node1" presStyleIdx="2" presStyleCnt="4" custScaleY="182442">
        <dgm:presLayoutVars>
          <dgm:chMax val="0"/>
          <dgm:chPref val="0"/>
          <dgm:bulletEnabled val="1"/>
        </dgm:presLayoutVars>
      </dgm:prSet>
      <dgm:spPr>
        <a:prstGeom prst="flowChartInputOutput">
          <a:avLst/>
        </a:prstGeom>
      </dgm:spPr>
      <dgm:t>
        <a:bodyPr/>
        <a:lstStyle/>
        <a:p>
          <a:endParaRPr lang="ru-RU"/>
        </a:p>
      </dgm:t>
    </dgm:pt>
    <dgm:pt modelId="{C3FC0C2A-E10F-4A27-BDDE-33FD61875177}" type="pres">
      <dgm:prSet presAssocID="{365CEB88-2D4E-4228-A430-A0389D19FED0}" presName="parTxOnlySpace" presStyleCnt="0"/>
      <dgm:spPr/>
    </dgm:pt>
    <dgm:pt modelId="{69869C79-DCC7-48BD-BC56-4798E7B0B685}" type="pres">
      <dgm:prSet presAssocID="{F96337D2-B975-431A-B060-44EAE39437D8}" presName="parTxOnly" presStyleLbl="node1" presStyleIdx="3" presStyleCnt="4" custScaleY="178351">
        <dgm:presLayoutVars>
          <dgm:chMax val="0"/>
          <dgm:chPref val="0"/>
          <dgm:bulletEnabled val="1"/>
        </dgm:presLayoutVars>
      </dgm:prSet>
      <dgm:spPr>
        <a:prstGeom prst="flowChartInputOutput">
          <a:avLst/>
        </a:prstGeom>
      </dgm:spPr>
      <dgm:t>
        <a:bodyPr/>
        <a:lstStyle/>
        <a:p>
          <a:endParaRPr lang="ru-RU"/>
        </a:p>
      </dgm:t>
    </dgm:pt>
  </dgm:ptLst>
  <dgm:cxnLst>
    <dgm:cxn modelId="{C38552A9-B042-4EE0-AA62-9C232D6BB173}" type="presOf" srcId="{442EB1D2-71AA-4505-B54A-362D4F9B8DAE}" destId="{DD24E516-CAD8-478B-A58C-3EB761FD91BB}" srcOrd="0" destOrd="0" presId="urn:microsoft.com/office/officeart/2005/8/layout/chevron1"/>
    <dgm:cxn modelId="{CFF27FE4-1957-42B5-98EA-6D73300AE2BB}" type="presOf" srcId="{F96337D2-B975-431A-B060-44EAE39437D8}" destId="{69869C79-DCC7-48BD-BC56-4798E7B0B685}" srcOrd="0" destOrd="0" presId="urn:microsoft.com/office/officeart/2005/8/layout/chevron1"/>
    <dgm:cxn modelId="{C552487A-2278-4A47-A2A2-2BB06792116C}" type="presOf" srcId="{39C3CB83-5FE9-4890-A17A-7B0F7E362A74}" destId="{FAAFDD03-52B3-40C1-800E-B12AF81F1530}" srcOrd="0" destOrd="0" presId="urn:microsoft.com/office/officeart/2005/8/layout/chevron1"/>
    <dgm:cxn modelId="{8EF8ABFD-70E7-4E8F-A8B3-74B6A876BF8B}" srcId="{39C3CB83-5FE9-4890-A17A-7B0F7E362A74}" destId="{81AB05D2-820D-443B-889B-3F19673D2EAF}" srcOrd="1" destOrd="0" parTransId="{FAB3A3DA-2762-4996-A4AA-46B77A8BCBD6}" sibTransId="{D5DD5213-2331-4AC6-A7EA-C42A8ED99A30}"/>
    <dgm:cxn modelId="{AAF2D84C-97F5-4DE4-A102-70787C1B2DD0}" srcId="{39C3CB83-5FE9-4890-A17A-7B0F7E362A74}" destId="{F923F5DC-FBE9-4B47-8AB2-E5627157CC8D}" srcOrd="0" destOrd="0" parTransId="{D9515471-9B6D-431B-A4B3-C8920CD81F68}" sibTransId="{136113BC-7CAD-4959-9A14-C6BB22399F52}"/>
    <dgm:cxn modelId="{DEE6E12B-1FF3-44ED-A5A5-C91C4D121A46}" type="presOf" srcId="{81AB05D2-820D-443B-889B-3F19673D2EAF}" destId="{89B95346-B58F-4387-958A-4BEF6115A1B7}" srcOrd="0" destOrd="0" presId="urn:microsoft.com/office/officeart/2005/8/layout/chevron1"/>
    <dgm:cxn modelId="{309701F1-B85A-45E1-9FF9-1AF6100147AE}" srcId="{39C3CB83-5FE9-4890-A17A-7B0F7E362A74}" destId="{442EB1D2-71AA-4505-B54A-362D4F9B8DAE}" srcOrd="2" destOrd="0" parTransId="{1F039568-79AC-40DA-B4FE-F1904A22D557}" sibTransId="{365CEB88-2D4E-4228-A430-A0389D19FED0}"/>
    <dgm:cxn modelId="{257CB068-0A1B-404E-AD9D-E3C6B3777668}" srcId="{39C3CB83-5FE9-4890-A17A-7B0F7E362A74}" destId="{F96337D2-B975-431A-B060-44EAE39437D8}" srcOrd="3" destOrd="0" parTransId="{B43A3B77-31A6-4080-A6B5-B4C9D49DB101}" sibTransId="{216BF183-721D-40A7-AA69-B32480A4B3E2}"/>
    <dgm:cxn modelId="{4D86139F-C4F4-405B-9EBE-C479AAC0CFA0}" type="presOf" srcId="{F923F5DC-FBE9-4B47-8AB2-E5627157CC8D}" destId="{C9AD4876-AC30-4FF6-B62B-90AC9C8C5A0D}" srcOrd="0" destOrd="0" presId="urn:microsoft.com/office/officeart/2005/8/layout/chevron1"/>
    <dgm:cxn modelId="{33DE2A08-73B6-4EDB-8837-6315CB986D8D}" type="presParOf" srcId="{FAAFDD03-52B3-40C1-800E-B12AF81F1530}" destId="{C9AD4876-AC30-4FF6-B62B-90AC9C8C5A0D}" srcOrd="0" destOrd="0" presId="urn:microsoft.com/office/officeart/2005/8/layout/chevron1"/>
    <dgm:cxn modelId="{85EF72E9-A9B4-4692-BC92-C3F96DBFDDBA}" type="presParOf" srcId="{FAAFDD03-52B3-40C1-800E-B12AF81F1530}" destId="{39810ECE-5754-4ADB-BA57-64780691AC7D}" srcOrd="1" destOrd="0" presId="urn:microsoft.com/office/officeart/2005/8/layout/chevron1"/>
    <dgm:cxn modelId="{DDB6D04E-2388-415C-BD90-5E24111CBAA4}" type="presParOf" srcId="{FAAFDD03-52B3-40C1-800E-B12AF81F1530}" destId="{89B95346-B58F-4387-958A-4BEF6115A1B7}" srcOrd="2" destOrd="0" presId="urn:microsoft.com/office/officeart/2005/8/layout/chevron1"/>
    <dgm:cxn modelId="{9E752C8E-2927-4AB0-8C98-DA604CA1F968}" type="presParOf" srcId="{FAAFDD03-52B3-40C1-800E-B12AF81F1530}" destId="{E36B69B0-58D7-4E8D-9876-B35009A79215}" srcOrd="3" destOrd="0" presId="urn:microsoft.com/office/officeart/2005/8/layout/chevron1"/>
    <dgm:cxn modelId="{FF6CF32B-AC72-41B7-A4EA-A294299AB2E5}" type="presParOf" srcId="{FAAFDD03-52B3-40C1-800E-B12AF81F1530}" destId="{DD24E516-CAD8-478B-A58C-3EB761FD91BB}" srcOrd="4" destOrd="0" presId="urn:microsoft.com/office/officeart/2005/8/layout/chevron1"/>
    <dgm:cxn modelId="{EA2DA475-6DAD-4BBF-AEF3-008D1A061329}" type="presParOf" srcId="{FAAFDD03-52B3-40C1-800E-B12AF81F1530}" destId="{C3FC0C2A-E10F-4A27-BDDE-33FD61875177}" srcOrd="5" destOrd="0" presId="urn:microsoft.com/office/officeart/2005/8/layout/chevron1"/>
    <dgm:cxn modelId="{DBA58897-33B1-4029-A662-513E214C420E}" type="presParOf" srcId="{FAAFDD03-52B3-40C1-800E-B12AF81F1530}" destId="{69869C79-DCC7-48BD-BC56-4798E7B0B685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D4AD4A-A062-4DAD-9C53-D8F50C63D42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311047-3258-451F-8506-A83175D9A58C}">
      <dgm:prSet phldrT="[Текст]"/>
      <dgm:spPr/>
      <dgm:t>
        <a:bodyPr/>
        <a:lstStyle/>
        <a:p>
          <a:r>
            <a:rPr lang="ru-RU" dirty="0" smtClean="0">
              <a:ea typeface="Calibri" panose="020F0502020204030204" pitchFamily="34" charset="0"/>
            </a:rPr>
            <a:t>96 % родителей </a:t>
          </a:r>
          <a:endParaRPr lang="ru-RU" dirty="0"/>
        </a:p>
      </dgm:t>
    </dgm:pt>
    <dgm:pt modelId="{A9292717-3F61-40D1-A318-5F21DD64C89F}" type="parTrans" cxnId="{922D8BA7-A85D-4F2C-B921-5F6E6AF33458}">
      <dgm:prSet/>
      <dgm:spPr/>
      <dgm:t>
        <a:bodyPr/>
        <a:lstStyle/>
        <a:p>
          <a:endParaRPr lang="ru-RU"/>
        </a:p>
      </dgm:t>
    </dgm:pt>
    <dgm:pt modelId="{EF7B6B4E-8C5C-4DC2-B261-D66362C89762}" type="sibTrans" cxnId="{922D8BA7-A85D-4F2C-B921-5F6E6AF33458}">
      <dgm:prSet/>
      <dgm:spPr/>
      <dgm:t>
        <a:bodyPr/>
        <a:lstStyle/>
        <a:p>
          <a:endParaRPr lang="ru-RU"/>
        </a:p>
      </dgm:t>
    </dgm:pt>
    <dgm:pt modelId="{85973B00-9272-4D87-948C-7E49FEC476C1}">
      <dgm:prSet phldrT="[Текст]"/>
      <dgm:spPr/>
      <dgm:t>
        <a:bodyPr/>
        <a:lstStyle/>
        <a:p>
          <a:r>
            <a:rPr lang="ru-RU" dirty="0" smtClean="0">
              <a:ea typeface="Calibri" panose="020F0502020204030204" pitchFamily="34" charset="0"/>
            </a:rPr>
            <a:t>отмечают недостаток знаний по вопросам развития ребенка раннего возраста</a:t>
          </a:r>
          <a:endParaRPr lang="ru-RU" dirty="0"/>
        </a:p>
      </dgm:t>
    </dgm:pt>
    <dgm:pt modelId="{8B7DE291-3269-4147-9BFB-8C8E78808999}" type="parTrans" cxnId="{62E7A360-B5D1-4EC4-A398-E3F998D22C2F}">
      <dgm:prSet/>
      <dgm:spPr/>
      <dgm:t>
        <a:bodyPr/>
        <a:lstStyle/>
        <a:p>
          <a:endParaRPr lang="ru-RU"/>
        </a:p>
      </dgm:t>
    </dgm:pt>
    <dgm:pt modelId="{169A6564-250C-4FCB-AF6D-51B7653CE60E}" type="sibTrans" cxnId="{62E7A360-B5D1-4EC4-A398-E3F998D22C2F}">
      <dgm:prSet/>
      <dgm:spPr/>
      <dgm:t>
        <a:bodyPr/>
        <a:lstStyle/>
        <a:p>
          <a:endParaRPr lang="ru-RU"/>
        </a:p>
      </dgm:t>
    </dgm:pt>
    <dgm:pt modelId="{179A0FE3-CF03-45FA-B12F-5FC7567DDACA}">
      <dgm:prSet phldrT="[Текст]"/>
      <dgm:spPr/>
      <dgm:t>
        <a:bodyPr/>
        <a:lstStyle/>
        <a:p>
          <a:r>
            <a:rPr lang="ru-RU" dirty="0" smtClean="0">
              <a:ea typeface="Calibri" panose="020F0502020204030204" pitchFamily="34" charset="0"/>
            </a:rPr>
            <a:t>71 % родителей</a:t>
          </a:r>
          <a:endParaRPr lang="ru-RU" dirty="0"/>
        </a:p>
      </dgm:t>
    </dgm:pt>
    <dgm:pt modelId="{C57675C6-86C8-4E64-B1FF-BEDF915D0605}" type="parTrans" cxnId="{DDE975B6-6DC6-4EF8-97F3-8316CEC63E96}">
      <dgm:prSet/>
      <dgm:spPr/>
      <dgm:t>
        <a:bodyPr/>
        <a:lstStyle/>
        <a:p>
          <a:endParaRPr lang="ru-RU"/>
        </a:p>
      </dgm:t>
    </dgm:pt>
    <dgm:pt modelId="{952192D1-4B3D-413A-8A03-7B4EE816687C}" type="sibTrans" cxnId="{DDE975B6-6DC6-4EF8-97F3-8316CEC63E96}">
      <dgm:prSet/>
      <dgm:spPr/>
      <dgm:t>
        <a:bodyPr/>
        <a:lstStyle/>
        <a:p>
          <a:endParaRPr lang="ru-RU"/>
        </a:p>
      </dgm:t>
    </dgm:pt>
    <dgm:pt modelId="{B63DF940-9B10-4E3B-85A9-F4305895B85C}">
      <dgm:prSet phldrT="[Текст]"/>
      <dgm:spPr/>
      <dgm:t>
        <a:bodyPr/>
        <a:lstStyle/>
        <a:p>
          <a:r>
            <a:rPr lang="ru-RU" dirty="0" smtClean="0">
              <a:ea typeface="Calibri" panose="020F0502020204030204" pitchFamily="34" charset="0"/>
            </a:rPr>
            <a:t>неточное и приблизительное знание норм психофизиологического развития ребенка данного возрастного этапа</a:t>
          </a:r>
          <a:endParaRPr lang="ru-RU" dirty="0"/>
        </a:p>
      </dgm:t>
    </dgm:pt>
    <dgm:pt modelId="{84A8AE9D-87FD-482C-A117-4C970404F272}" type="parTrans" cxnId="{7A684D3E-10C3-48A5-94E3-2ABFB52317AC}">
      <dgm:prSet/>
      <dgm:spPr/>
      <dgm:t>
        <a:bodyPr/>
        <a:lstStyle/>
        <a:p>
          <a:endParaRPr lang="ru-RU"/>
        </a:p>
      </dgm:t>
    </dgm:pt>
    <dgm:pt modelId="{A1DDE2F5-4038-4431-9B95-32FCD382B5CE}" type="sibTrans" cxnId="{7A684D3E-10C3-48A5-94E3-2ABFB52317AC}">
      <dgm:prSet/>
      <dgm:spPr/>
      <dgm:t>
        <a:bodyPr/>
        <a:lstStyle/>
        <a:p>
          <a:endParaRPr lang="ru-RU"/>
        </a:p>
      </dgm:t>
    </dgm:pt>
    <dgm:pt modelId="{DBD806E5-9D2C-4349-86E5-44A59EEDC9D1}" type="pres">
      <dgm:prSet presAssocID="{93D4AD4A-A062-4DAD-9C53-D8F50C63D4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135E34-F182-4B64-B369-AA25EC52D671}" type="pres">
      <dgm:prSet presAssocID="{81311047-3258-451F-8506-A83175D9A58C}" presName="linNode" presStyleCnt="0"/>
      <dgm:spPr/>
    </dgm:pt>
    <dgm:pt modelId="{D742E1B6-2209-4C61-8959-5C7ACA2CE6C4}" type="pres">
      <dgm:prSet presAssocID="{81311047-3258-451F-8506-A83175D9A58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85655-88DA-4981-9772-A237B5E60147}" type="pres">
      <dgm:prSet presAssocID="{81311047-3258-451F-8506-A83175D9A58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F20FB-BABA-48F1-B62C-3CF9BDBCAC92}" type="pres">
      <dgm:prSet presAssocID="{EF7B6B4E-8C5C-4DC2-B261-D66362C89762}" presName="sp" presStyleCnt="0"/>
      <dgm:spPr/>
    </dgm:pt>
    <dgm:pt modelId="{614D6EC7-BFC6-4C53-A961-966153589C67}" type="pres">
      <dgm:prSet presAssocID="{179A0FE3-CF03-45FA-B12F-5FC7567DDACA}" presName="linNode" presStyleCnt="0"/>
      <dgm:spPr/>
    </dgm:pt>
    <dgm:pt modelId="{E762CBCC-645C-4AAC-8B89-C66B1AA66D1E}" type="pres">
      <dgm:prSet presAssocID="{179A0FE3-CF03-45FA-B12F-5FC7567DDAC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D76C5-032F-467A-91B8-9BC5607A7E5B}" type="pres">
      <dgm:prSet presAssocID="{179A0FE3-CF03-45FA-B12F-5FC7567DDAC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24AE78-D67D-4650-9630-23153FFDAE77}" type="presOf" srcId="{179A0FE3-CF03-45FA-B12F-5FC7567DDACA}" destId="{E762CBCC-645C-4AAC-8B89-C66B1AA66D1E}" srcOrd="0" destOrd="0" presId="urn:microsoft.com/office/officeart/2005/8/layout/vList5"/>
    <dgm:cxn modelId="{922D8BA7-A85D-4F2C-B921-5F6E6AF33458}" srcId="{93D4AD4A-A062-4DAD-9C53-D8F50C63D428}" destId="{81311047-3258-451F-8506-A83175D9A58C}" srcOrd="0" destOrd="0" parTransId="{A9292717-3F61-40D1-A318-5F21DD64C89F}" sibTransId="{EF7B6B4E-8C5C-4DC2-B261-D66362C89762}"/>
    <dgm:cxn modelId="{DDE975B6-6DC6-4EF8-97F3-8316CEC63E96}" srcId="{93D4AD4A-A062-4DAD-9C53-D8F50C63D428}" destId="{179A0FE3-CF03-45FA-B12F-5FC7567DDACA}" srcOrd="1" destOrd="0" parTransId="{C57675C6-86C8-4E64-B1FF-BEDF915D0605}" sibTransId="{952192D1-4B3D-413A-8A03-7B4EE816687C}"/>
    <dgm:cxn modelId="{D958BCB7-BD72-4615-923A-B5F64D75B1EE}" type="presOf" srcId="{81311047-3258-451F-8506-A83175D9A58C}" destId="{D742E1B6-2209-4C61-8959-5C7ACA2CE6C4}" srcOrd="0" destOrd="0" presId="urn:microsoft.com/office/officeart/2005/8/layout/vList5"/>
    <dgm:cxn modelId="{5C9F4573-3458-4606-A12C-2871F283A6BE}" type="presOf" srcId="{B63DF940-9B10-4E3B-85A9-F4305895B85C}" destId="{1CFD76C5-032F-467A-91B8-9BC5607A7E5B}" srcOrd="0" destOrd="0" presId="urn:microsoft.com/office/officeart/2005/8/layout/vList5"/>
    <dgm:cxn modelId="{7A684D3E-10C3-48A5-94E3-2ABFB52317AC}" srcId="{179A0FE3-CF03-45FA-B12F-5FC7567DDACA}" destId="{B63DF940-9B10-4E3B-85A9-F4305895B85C}" srcOrd="0" destOrd="0" parTransId="{84A8AE9D-87FD-482C-A117-4C970404F272}" sibTransId="{A1DDE2F5-4038-4431-9B95-32FCD382B5CE}"/>
    <dgm:cxn modelId="{158A0333-F640-4E6A-8459-359469095288}" type="presOf" srcId="{93D4AD4A-A062-4DAD-9C53-D8F50C63D428}" destId="{DBD806E5-9D2C-4349-86E5-44A59EEDC9D1}" srcOrd="0" destOrd="0" presId="urn:microsoft.com/office/officeart/2005/8/layout/vList5"/>
    <dgm:cxn modelId="{C084B20A-60F0-4F3D-9134-112341D44BD2}" type="presOf" srcId="{85973B00-9272-4D87-948C-7E49FEC476C1}" destId="{E4385655-88DA-4981-9772-A237B5E60147}" srcOrd="0" destOrd="0" presId="urn:microsoft.com/office/officeart/2005/8/layout/vList5"/>
    <dgm:cxn modelId="{62E7A360-B5D1-4EC4-A398-E3F998D22C2F}" srcId="{81311047-3258-451F-8506-A83175D9A58C}" destId="{85973B00-9272-4D87-948C-7E49FEC476C1}" srcOrd="0" destOrd="0" parTransId="{8B7DE291-3269-4147-9BFB-8C8E78808999}" sibTransId="{169A6564-250C-4FCB-AF6D-51B7653CE60E}"/>
    <dgm:cxn modelId="{2DDBD35E-6A3D-4E41-962A-F811C09C80D4}" type="presParOf" srcId="{DBD806E5-9D2C-4349-86E5-44A59EEDC9D1}" destId="{C8135E34-F182-4B64-B369-AA25EC52D671}" srcOrd="0" destOrd="0" presId="urn:microsoft.com/office/officeart/2005/8/layout/vList5"/>
    <dgm:cxn modelId="{F237524D-61CD-40DD-B897-AB2C2E64EB33}" type="presParOf" srcId="{C8135E34-F182-4B64-B369-AA25EC52D671}" destId="{D742E1B6-2209-4C61-8959-5C7ACA2CE6C4}" srcOrd="0" destOrd="0" presId="urn:microsoft.com/office/officeart/2005/8/layout/vList5"/>
    <dgm:cxn modelId="{40335873-1051-4726-A0E1-05A402E278C7}" type="presParOf" srcId="{C8135E34-F182-4B64-B369-AA25EC52D671}" destId="{E4385655-88DA-4981-9772-A237B5E60147}" srcOrd="1" destOrd="0" presId="urn:microsoft.com/office/officeart/2005/8/layout/vList5"/>
    <dgm:cxn modelId="{CDC6C323-BD62-4B7C-B5AF-DF4EDE050143}" type="presParOf" srcId="{DBD806E5-9D2C-4349-86E5-44A59EEDC9D1}" destId="{809F20FB-BABA-48F1-B62C-3CF9BDBCAC92}" srcOrd="1" destOrd="0" presId="urn:microsoft.com/office/officeart/2005/8/layout/vList5"/>
    <dgm:cxn modelId="{1E7276E6-BBA4-42DC-9D1D-EC43F0793AB0}" type="presParOf" srcId="{DBD806E5-9D2C-4349-86E5-44A59EEDC9D1}" destId="{614D6EC7-BFC6-4C53-A961-966153589C67}" srcOrd="2" destOrd="0" presId="urn:microsoft.com/office/officeart/2005/8/layout/vList5"/>
    <dgm:cxn modelId="{5724F7FF-DB9B-43F8-B2C2-16F526B80453}" type="presParOf" srcId="{614D6EC7-BFC6-4C53-A961-966153589C67}" destId="{E762CBCC-645C-4AAC-8B89-C66B1AA66D1E}" srcOrd="0" destOrd="0" presId="urn:microsoft.com/office/officeart/2005/8/layout/vList5"/>
    <dgm:cxn modelId="{A5AA14A7-85DE-49CA-A9B0-DCBE2BC2D5EB}" type="presParOf" srcId="{614D6EC7-BFC6-4C53-A961-966153589C67}" destId="{1CFD76C5-032F-467A-91B8-9BC5607A7E5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D4876-AC30-4FF6-B62B-90AC9C8C5A0D}">
      <dsp:nvSpPr>
        <dsp:cNvPr id="0" name=""/>
        <dsp:cNvSpPr/>
      </dsp:nvSpPr>
      <dsp:spPr>
        <a:xfrm>
          <a:off x="4660" y="1741073"/>
          <a:ext cx="2712684" cy="1936520"/>
        </a:xfrm>
        <a:prstGeom prst="flowChartInputOutp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Какие признаки должны насторожить родителей новорожденного?</a:t>
          </a:r>
          <a:endParaRPr lang="ru-RU" sz="1400" kern="1200" dirty="0"/>
        </a:p>
      </dsp:txBody>
      <dsp:txXfrm>
        <a:off x="547197" y="1741073"/>
        <a:ext cx="1627610" cy="1936520"/>
      </dsp:txXfrm>
    </dsp:sp>
    <dsp:sp modelId="{89B95346-B58F-4387-958A-4BEF6115A1B7}">
      <dsp:nvSpPr>
        <dsp:cNvPr id="0" name=""/>
        <dsp:cNvSpPr/>
      </dsp:nvSpPr>
      <dsp:spPr>
        <a:xfrm>
          <a:off x="2446075" y="1726701"/>
          <a:ext cx="2712684" cy="1965263"/>
        </a:xfrm>
        <a:prstGeom prst="flowChartInputOutput">
          <a:avLst/>
        </a:prstGeom>
        <a:solidFill>
          <a:schemeClr val="accent2">
            <a:hueOff val="398533"/>
            <a:satOff val="245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Речь: поводы для беспокойства </a:t>
          </a:r>
          <a:endParaRPr lang="ru-RU" sz="1400" kern="1200" dirty="0"/>
        </a:p>
      </dsp:txBody>
      <dsp:txXfrm>
        <a:off x="2988612" y="1726701"/>
        <a:ext cx="1627610" cy="1965263"/>
      </dsp:txXfrm>
    </dsp:sp>
    <dsp:sp modelId="{DD24E516-CAD8-478B-A58C-3EB761FD91BB}">
      <dsp:nvSpPr>
        <dsp:cNvPr id="0" name=""/>
        <dsp:cNvSpPr/>
      </dsp:nvSpPr>
      <dsp:spPr>
        <a:xfrm>
          <a:off x="4887491" y="1719518"/>
          <a:ext cx="2712684" cy="1979630"/>
        </a:xfrm>
        <a:prstGeom prst="flowChartInputOutput">
          <a:avLst/>
        </a:prstGeom>
        <a:solidFill>
          <a:schemeClr val="accent2">
            <a:hueOff val="797066"/>
            <a:satOff val="490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Вопрос детскому неврологу</a:t>
          </a:r>
          <a:endParaRPr lang="ru-RU" sz="1400" kern="1200" dirty="0"/>
        </a:p>
      </dsp:txBody>
      <dsp:txXfrm>
        <a:off x="5430028" y="1719518"/>
        <a:ext cx="1627610" cy="1979630"/>
      </dsp:txXfrm>
    </dsp:sp>
    <dsp:sp modelId="{69869C79-DCC7-48BD-BC56-4798E7B0B685}">
      <dsp:nvSpPr>
        <dsp:cNvPr id="0" name=""/>
        <dsp:cNvSpPr/>
      </dsp:nvSpPr>
      <dsp:spPr>
        <a:xfrm>
          <a:off x="7328907" y="1741713"/>
          <a:ext cx="2712684" cy="1935239"/>
        </a:xfrm>
        <a:prstGeom prst="flowChartInputOutput">
          <a:avLst/>
        </a:prstGeom>
        <a:solidFill>
          <a:schemeClr val="accent2">
            <a:hueOff val="1195599"/>
            <a:satOff val="735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Кратко о тяжелых нарушениях речи</a:t>
          </a:r>
          <a:endParaRPr lang="ru-RU" sz="1400" kern="1200" dirty="0"/>
        </a:p>
      </dsp:txBody>
      <dsp:txXfrm>
        <a:off x="7871444" y="1741713"/>
        <a:ext cx="1627610" cy="1935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5655-88DA-4981-9772-A237B5E60147}">
      <dsp:nvSpPr>
        <dsp:cNvPr id="0" name=""/>
        <dsp:cNvSpPr/>
      </dsp:nvSpPr>
      <dsp:spPr>
        <a:xfrm rot="5400000">
          <a:off x="6049233" y="-2230540"/>
          <a:ext cx="1580956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ea typeface="Calibri" panose="020F0502020204030204" pitchFamily="34" charset="0"/>
            </a:rPr>
            <a:t>отмечают недостаток знаний по вопросам развития ребенка раннего возраста</a:t>
          </a:r>
          <a:endParaRPr lang="ru-RU" sz="2500" kern="1200" dirty="0"/>
        </a:p>
      </dsp:txBody>
      <dsp:txXfrm rot="-5400000">
        <a:off x="3621023" y="274846"/>
        <a:ext cx="6360200" cy="1426604"/>
      </dsp:txXfrm>
    </dsp:sp>
    <dsp:sp modelId="{D742E1B6-2209-4C61-8959-5C7ACA2CE6C4}">
      <dsp:nvSpPr>
        <dsp:cNvPr id="0" name=""/>
        <dsp:cNvSpPr/>
      </dsp:nvSpPr>
      <dsp:spPr>
        <a:xfrm>
          <a:off x="0" y="49"/>
          <a:ext cx="3621024" cy="1976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ea typeface="Calibri" panose="020F0502020204030204" pitchFamily="34" charset="0"/>
            </a:rPr>
            <a:t>96 % родителей </a:t>
          </a:r>
          <a:endParaRPr lang="ru-RU" sz="4600" kern="1200" dirty="0"/>
        </a:p>
      </dsp:txBody>
      <dsp:txXfrm>
        <a:off x="96470" y="96519"/>
        <a:ext cx="3428084" cy="1783255"/>
      </dsp:txXfrm>
    </dsp:sp>
    <dsp:sp modelId="{1CFD76C5-032F-467A-91B8-9BC5607A7E5B}">
      <dsp:nvSpPr>
        <dsp:cNvPr id="0" name=""/>
        <dsp:cNvSpPr/>
      </dsp:nvSpPr>
      <dsp:spPr>
        <a:xfrm rot="5400000">
          <a:off x="6049233" y="-155535"/>
          <a:ext cx="1580956" cy="6437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ea typeface="Calibri" panose="020F0502020204030204" pitchFamily="34" charset="0"/>
            </a:rPr>
            <a:t>неточное и приблизительное знание норм психофизиологического развития ребенка данного возрастного этапа</a:t>
          </a:r>
          <a:endParaRPr lang="ru-RU" sz="2500" kern="1200" dirty="0"/>
        </a:p>
      </dsp:txBody>
      <dsp:txXfrm rot="-5400000">
        <a:off x="3621023" y="2349851"/>
        <a:ext cx="6360200" cy="1426604"/>
      </dsp:txXfrm>
    </dsp:sp>
    <dsp:sp modelId="{E762CBCC-645C-4AAC-8B89-C66B1AA66D1E}">
      <dsp:nvSpPr>
        <dsp:cNvPr id="0" name=""/>
        <dsp:cNvSpPr/>
      </dsp:nvSpPr>
      <dsp:spPr>
        <a:xfrm>
          <a:off x="0" y="2075054"/>
          <a:ext cx="3621024" cy="19761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>
              <a:ea typeface="Calibri" panose="020F0502020204030204" pitchFamily="34" charset="0"/>
            </a:rPr>
            <a:t>71 % родителей</a:t>
          </a:r>
          <a:endParaRPr lang="ru-RU" sz="4600" kern="1200" dirty="0"/>
        </a:p>
      </dsp:txBody>
      <dsp:txXfrm>
        <a:off x="96470" y="2171524"/>
        <a:ext cx="3428084" cy="1783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12/14/2022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17431" y="847858"/>
            <a:ext cx="8933645" cy="1792311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</a:rPr>
              <a:t>Как понять, что у ребенка нарушение речи?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29542" y="273603"/>
            <a:ext cx="741099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Сопровождение ребенка с ТНР в ДОО от А до Я. </a:t>
            </a:r>
            <a:endParaRPr lang="ru-RU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Речевое развитие детей раннего возраста: особенности развития речи в раннем  возрас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52" y="2335344"/>
            <a:ext cx="5673233" cy="425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449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044" y="726654"/>
            <a:ext cx="1152659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Алалия</a:t>
            </a:r>
            <a:r>
              <a:rPr lang="ru-RU" sz="2400" dirty="0" smtClean="0">
                <a:ea typeface="Calibri" panose="020F0502020204030204" pitchFamily="34" charset="0"/>
              </a:rPr>
              <a:t> – отсутствие или недоразвитие речи вследствие органического поражения речевых зон коры головного мозга во внутриутробном или раннем периоде развития.</a:t>
            </a:r>
          </a:p>
          <a:p>
            <a:pPr algn="just"/>
            <a:endParaRPr lang="ru-RU" sz="2400" dirty="0" smtClean="0">
              <a:ea typeface="Calibri" panose="020F0502020204030204" pitchFamily="34" charset="0"/>
            </a:endParaRPr>
          </a:p>
          <a:p>
            <a:pPr algn="just"/>
            <a:r>
              <a:rPr lang="ru-RU" sz="2400" dirty="0"/>
              <a:t>Р</a:t>
            </a:r>
            <a:r>
              <a:rPr lang="ru-RU" sz="2400" dirty="0" smtClean="0"/>
              <a:t>ечь </a:t>
            </a:r>
            <a:r>
              <a:rPr lang="ru-RU" sz="2400" dirty="0"/>
              <a:t>может отсутствовать полностью – ребенок просто молчит, или же почти полностью, – то есть, он произносит отдельные нечленораздельные слова, непонятные для окружающих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Афазия</a:t>
            </a:r>
            <a:r>
              <a:rPr lang="ru-RU" sz="2400" dirty="0" smtClean="0"/>
              <a:t> </a:t>
            </a:r>
            <a:r>
              <a:rPr lang="ru-RU" sz="2400" dirty="0"/>
              <a:t>— потеря уже имевшейся речи при сохранности периферических органов речи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/>
              <a:t>Существенным отличием </a:t>
            </a:r>
            <a:r>
              <a:rPr lang="ru-RU" sz="2400" dirty="0" err="1"/>
              <a:t>афазика</a:t>
            </a:r>
            <a:r>
              <a:rPr lang="ru-RU" sz="2400" dirty="0"/>
              <a:t>, преимущественно моторного, от </a:t>
            </a:r>
            <a:r>
              <a:rPr lang="ru-RU" sz="2400" dirty="0" err="1"/>
              <a:t>алалика</a:t>
            </a:r>
            <a:r>
              <a:rPr lang="ru-RU" sz="2400" dirty="0"/>
              <a:t> является сохранение (в незапущенных случаях) стремления говорить, остаются некоторые слова, фразы из прежней речи. Это облегчает восстановление и дальнейшее развитие речи</a:t>
            </a:r>
            <a:r>
              <a:rPr lang="ru-RU" sz="2400" dirty="0" smtClean="0"/>
              <a:t>. </a:t>
            </a:r>
          </a:p>
          <a:p>
            <a:pPr algn="just"/>
            <a:r>
              <a:rPr lang="ru-RU" sz="2400" dirty="0"/>
              <a:t>Если ребенок до трех лет имел сформированную речь, а затем произошел ее распад, то это может быть одним из </a:t>
            </a:r>
            <a:r>
              <a:rPr lang="ru-RU" sz="2400" b="1" dirty="0"/>
              <a:t>признаков афазии</a:t>
            </a:r>
            <a:r>
              <a:rPr lang="ru-RU" sz="2400" dirty="0"/>
              <a:t>.</a:t>
            </a:r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endParaRPr lang="ru-RU" sz="2400" dirty="0" smtClean="0">
              <a:ea typeface="Calibri" panose="020F0502020204030204" pitchFamily="34" charset="0"/>
            </a:endParaRPr>
          </a:p>
          <a:p>
            <a:pPr algn="just"/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026140" y="-339634"/>
            <a:ext cx="10058400" cy="1609726"/>
          </a:xfrm>
        </p:spPr>
        <p:txBody>
          <a:bodyPr/>
          <a:lstStyle/>
          <a:p>
            <a:pPr algn="ctr"/>
            <a:r>
              <a:rPr lang="ru-RU" dirty="0" smtClean="0"/>
              <a:t>Тяжелые нарушения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354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188418"/>
            <a:ext cx="10058400" cy="1609344"/>
          </a:xfrm>
        </p:spPr>
        <p:txBody>
          <a:bodyPr/>
          <a:lstStyle/>
          <a:p>
            <a:pPr algn="ctr"/>
            <a:r>
              <a:rPr lang="ru-RU" dirty="0"/>
              <a:t>Тяжелые нарушения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130" y="1667815"/>
            <a:ext cx="11925836" cy="5789054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Заикание</a:t>
            </a:r>
            <a:r>
              <a:rPr lang="ru-RU" sz="2800" dirty="0" smtClean="0"/>
              <a:t> — </a:t>
            </a:r>
            <a:r>
              <a:rPr lang="ru-RU" sz="2800" dirty="0"/>
              <a:t>это нарушение темпа, ритма, плавности речи, вызываемое </a:t>
            </a:r>
            <a:r>
              <a:rPr lang="ru-RU" sz="2800" dirty="0" smtClean="0"/>
              <a:t>судорогами </a:t>
            </a:r>
            <a:r>
              <a:rPr lang="ru-RU" sz="2800" dirty="0"/>
              <a:t>мышц речевого аппарата</a:t>
            </a:r>
            <a:r>
              <a:rPr lang="ru-RU" sz="2800" dirty="0" smtClean="0"/>
              <a:t>. </a:t>
            </a:r>
            <a:r>
              <a:rPr lang="ru-RU" sz="2800" dirty="0"/>
              <a:t>При заикании в речи наблюдаются вынужденные остановки или повторения отдельных звуков и слогов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endParaRPr lang="ru-RU" sz="2800" dirty="0" smtClean="0"/>
          </a:p>
          <a:p>
            <a:pPr algn="just"/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Ринолалия</a:t>
            </a:r>
            <a:r>
              <a:rPr lang="ru-RU" sz="2800" dirty="0">
                <a:solidFill>
                  <a:srgbClr val="231F20"/>
                </a:solidFill>
                <a:ea typeface="Calibri" panose="020F0502020204030204" pitchFamily="34" charset="0"/>
              </a:rPr>
              <a:t> — нарушения тембра голоса и звукопроизношения, обусловленные анатомо-физиологическими дефектами речевого аппарата. При </a:t>
            </a:r>
            <a:r>
              <a:rPr lang="ru-RU" sz="2800" dirty="0" err="1">
                <a:solidFill>
                  <a:srgbClr val="231F20"/>
                </a:solidFill>
                <a:ea typeface="Calibri" panose="020F0502020204030204" pitchFamily="34" charset="0"/>
              </a:rPr>
              <a:t>ринолалии</a:t>
            </a:r>
            <a:r>
              <a:rPr lang="ru-RU" sz="2800" dirty="0">
                <a:solidFill>
                  <a:srgbClr val="231F20"/>
                </a:solidFill>
                <a:ea typeface="Calibri" panose="020F0502020204030204" pitchFamily="34" charset="0"/>
              </a:rPr>
              <a:t> наблюдается искаженное произнесение всех звуков речи, а не отдельных, как при </a:t>
            </a:r>
            <a:r>
              <a:rPr lang="ru-RU" sz="2800" dirty="0" err="1">
                <a:solidFill>
                  <a:srgbClr val="231F20"/>
                </a:solidFill>
                <a:ea typeface="Calibri" panose="020F0502020204030204" pitchFamily="34" charset="0"/>
              </a:rPr>
              <a:t>дислалии</a:t>
            </a:r>
            <a:r>
              <a:rPr lang="ru-RU" sz="2800" dirty="0">
                <a:solidFill>
                  <a:srgbClr val="231F20"/>
                </a:solidFill>
                <a:ea typeface="Calibri" panose="020F0502020204030204" pitchFamily="34" charset="0"/>
              </a:rPr>
              <a:t>.</a:t>
            </a:r>
            <a:endParaRPr lang="ru-RU" sz="2800" dirty="0">
              <a:ea typeface="Calibri" panose="020F0502020204030204" pitchFamily="34" charset="0"/>
            </a:endParaRPr>
          </a:p>
          <a:p>
            <a:pPr algn="just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9106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188418"/>
            <a:ext cx="10058400" cy="1609344"/>
          </a:xfrm>
        </p:spPr>
        <p:txBody>
          <a:bodyPr/>
          <a:lstStyle/>
          <a:p>
            <a:pPr algn="ctr"/>
            <a:r>
              <a:rPr lang="ru-RU" dirty="0"/>
              <a:t>Тяжелые нарушения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855" y="1792186"/>
            <a:ext cx="11101589" cy="5653825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Общее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недоразвитие речи</a:t>
            </a:r>
            <a:r>
              <a:rPr lang="ru-RU" sz="2800" dirty="0"/>
              <a:t> (ОНР) — системное нарушение речевой сферы (звуковой стороны речи, фонематических процессов (см. далее), лексики, грамматического строя речи) у детей с нормальным слухом и относительно сохранным интеллектом. У детей данной группы в большей или меньшей степени оказываются нарушенными произношение и различение звуков, словарный запас отстает от нормы, страдают словообразование и словоизменение, связная речь не </a:t>
            </a:r>
            <a:r>
              <a:rPr lang="ru-RU" sz="2800" dirty="0" smtClean="0"/>
              <a:t>развита.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Выделяют три уровня общего недоразвития речи у детей.</a:t>
            </a:r>
          </a:p>
          <a:p>
            <a:pPr marL="0" indent="0" algn="just">
              <a:buNone/>
            </a:pPr>
            <a:endParaRPr lang="ru-RU" sz="6500" dirty="0"/>
          </a:p>
          <a:p>
            <a:pPr algn="just"/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4002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акторы, влияющие на развитие речи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762" y="1171640"/>
            <a:ext cx="8990796" cy="544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450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.depositphotos.com/1793489/1476/v/950/depositphotos_14765139-stock-illustration-cute-child-hold-frame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17" y="1821116"/>
            <a:ext cx="11537144" cy="453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90485" y="2160751"/>
            <a:ext cx="110177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Спасибо за внимание!</a:t>
            </a:r>
            <a:endParaRPr lang="ru-RU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600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94262" y="4209800"/>
            <a:ext cx="8525691" cy="2951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Раздаточный материал: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консультации для родителей: </a:t>
            </a:r>
          </a:p>
          <a:p>
            <a:pPr indent="450215">
              <a:spcAft>
                <a:spcPts val="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1. «Ответы на вопросы родителей малышей»;</a:t>
            </a:r>
          </a:p>
          <a:p>
            <a:pPr indent="450215">
              <a:spcAft>
                <a:spcPts val="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2. «Родителям «молчунов»;</a:t>
            </a:r>
          </a:p>
          <a:p>
            <a:pPr indent="450215">
              <a:spcAft>
                <a:spcPts val="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3. «Что должно насторожить родителей новорожденных детей»;</a:t>
            </a:r>
          </a:p>
          <a:p>
            <a:pPr indent="450215">
              <a:spcAft>
                <a:spcPts val="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Упражнения для запуска речи малышей</a:t>
            </a:r>
            <a:r>
              <a:rPr 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600" dirty="0"/>
              <a:t>- Смирнова И. А. «Логопедический альбом для обследования звукопроизношения»;</a:t>
            </a:r>
          </a:p>
          <a:p>
            <a:r>
              <a:rPr lang="ru-RU" sz="1600" dirty="0"/>
              <a:t>- Смирнова И. А. «Логопедический альбом для обследования лексико-грамматического строя речи и связной речи».</a:t>
            </a:r>
          </a:p>
          <a:p>
            <a:pPr indent="450215"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32723074"/>
              </p:ext>
            </p:extLst>
          </p:nvPr>
        </p:nvGraphicFramePr>
        <p:xfrm>
          <a:off x="1016000" y="0"/>
          <a:ext cx="100462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501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726" y="291448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ea typeface="Calibri" panose="020F0502020204030204" pitchFamily="34" charset="0"/>
              </a:rPr>
              <a:t>Анализ анкетного опроса более 1550 родителей детей раннего возраста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636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623969"/>
            <a:ext cx="10058400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Какие </a:t>
            </a:r>
            <a:r>
              <a:rPr lang="ru-RU" dirty="0" smtClean="0"/>
              <a:t>признаки </a:t>
            </a:r>
            <a:r>
              <a:rPr lang="ru-RU" dirty="0"/>
              <a:t>должны насторожить родителей новорожденного?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261975"/>
          </a:xfrm>
        </p:spPr>
        <p:txBody>
          <a:bodyPr/>
          <a:lstStyle/>
          <a:p>
            <a:r>
              <a:rPr lang="ru-RU" dirty="0"/>
              <a:t>• </a:t>
            </a:r>
            <a:r>
              <a:rPr lang="ru-RU" dirty="0" smtClean="0"/>
              <a:t>вялый </a:t>
            </a:r>
            <a:r>
              <a:rPr lang="ru-RU" dirty="0"/>
              <a:t>сосательный рефлекс или его отсутствие;</a:t>
            </a:r>
            <a:br>
              <a:rPr lang="ru-RU" dirty="0"/>
            </a:br>
            <a:r>
              <a:rPr lang="ru-RU" dirty="0"/>
              <a:t>• крик и плач без видимых на то причин, особенно по ночам;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гипертонус</a:t>
            </a:r>
            <a:r>
              <a:rPr lang="ru-RU" dirty="0"/>
              <a:t> или </a:t>
            </a:r>
            <a:r>
              <a:rPr lang="ru-RU" dirty="0" err="1"/>
              <a:t>гипотонус</a:t>
            </a:r>
            <a:r>
              <a:rPr lang="ru-RU" dirty="0"/>
              <a:t> отдельных групп мышц;</a:t>
            </a:r>
            <a:br>
              <a:rPr lang="ru-RU" dirty="0"/>
            </a:br>
            <a:r>
              <a:rPr lang="ru-RU" dirty="0"/>
              <a:t>• различные мелкие гиперкинезы (дрожание);</a:t>
            </a:r>
            <a:br>
              <a:rPr lang="ru-RU" dirty="0"/>
            </a:br>
            <a:r>
              <a:rPr lang="ru-RU" dirty="0"/>
              <a:t>• необычная поза ребенка при лежании на спине (запрокинутая голова);</a:t>
            </a:r>
            <a:br>
              <a:rPr lang="ru-RU" dirty="0"/>
            </a:br>
            <a:r>
              <a:rPr lang="ru-RU" dirty="0"/>
              <a:t>• кривошея, короткая шея;</a:t>
            </a:r>
            <a:br>
              <a:rPr lang="ru-RU" dirty="0"/>
            </a:br>
            <a:r>
              <a:rPr lang="ru-RU" dirty="0"/>
              <a:t>• асимметрия правой и левой половин туловища;</a:t>
            </a:r>
            <a:br>
              <a:rPr lang="ru-RU" dirty="0"/>
            </a:br>
            <a:r>
              <a:rPr lang="ru-RU" dirty="0"/>
              <a:t>• при сосании капельки пота над верхней губой (это показатель пареза лицевого нерва);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подтекание</a:t>
            </a:r>
            <a:r>
              <a:rPr lang="ru-RU" dirty="0"/>
              <a:t> молочка по уголку губ (это показатель пареза языкоглоточного нерва, одно- или двустороннего пареза губ);</a:t>
            </a:r>
            <a:br>
              <a:rPr lang="ru-RU" dirty="0"/>
            </a:br>
            <a:r>
              <a:rPr lang="ru-RU" dirty="0"/>
              <a:t>• постоянно приоткрытый рот (парез лицевого нерва, слабость круговой мышцы рта, мышц, удерживающих нижнюю челюсть).</a:t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778240" y="5869578"/>
            <a:ext cx="162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Н. В. </a:t>
            </a:r>
            <a:r>
              <a:rPr lang="ru-RU" dirty="0" err="1" smtClean="0"/>
              <a:t>Нищева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33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690" y="0"/>
            <a:ext cx="10989972" cy="1609344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Речь: </a:t>
            </a:r>
            <a:r>
              <a:rPr lang="ru-RU" sz="4400" dirty="0" smtClean="0"/>
              <a:t>поводы для беспокойства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94704"/>
            <a:ext cx="11874321" cy="6323527"/>
          </a:xfrm>
        </p:spPr>
        <p:txBody>
          <a:bodyPr>
            <a:normAutofit fontScale="47500" lnSpcReduction="20000"/>
          </a:bodyPr>
          <a:lstStyle/>
          <a:p>
            <a:r>
              <a:rPr lang="ru-RU" sz="5900" b="1" dirty="0"/>
              <a:t>Показатели отклонения от нормы речевого развития ребенка:</a:t>
            </a:r>
            <a:br>
              <a:rPr lang="ru-RU" sz="5900" b="1" dirty="0"/>
            </a:br>
            <a:r>
              <a:rPr lang="ru-RU" sz="5900" dirty="0"/>
              <a:t>* В</a:t>
            </a:r>
            <a:r>
              <a:rPr lang="ru-RU" sz="5900" b="1" dirty="0">
                <a:solidFill>
                  <a:schemeClr val="accent1">
                    <a:lumMod val="75000"/>
                  </a:schemeClr>
                </a:solidFill>
              </a:rPr>
              <a:t> 4 месяца</a:t>
            </a:r>
            <a:r>
              <a:rPr lang="ru-RU" sz="5900" dirty="0"/>
              <a:t>: ребенок не проявляет признаков коммуникации в виде улыбок, не дает обратной связи на обращение к нему.</a:t>
            </a:r>
            <a:br>
              <a:rPr lang="ru-RU" sz="5900" dirty="0"/>
            </a:br>
            <a:r>
              <a:rPr lang="ru-RU" sz="5900" dirty="0"/>
              <a:t>* В </a:t>
            </a:r>
            <a:r>
              <a:rPr lang="ru-RU" sz="5900" b="1" dirty="0">
                <a:solidFill>
                  <a:schemeClr val="accent1">
                    <a:lumMod val="75000"/>
                  </a:schemeClr>
                </a:solidFill>
              </a:rPr>
              <a:t>9 месяцев</a:t>
            </a:r>
            <a:r>
              <a:rPr lang="ru-RU" sz="5900" dirty="0"/>
              <a:t>: малыш молчалив и не проявляется первичных речевых признаков в виде </a:t>
            </a:r>
            <a:r>
              <a:rPr lang="ru-RU" sz="5900" dirty="0" err="1"/>
              <a:t>гуления</a:t>
            </a:r>
            <a:r>
              <a:rPr lang="ru-RU" sz="5900" dirty="0"/>
              <a:t> и лепета</a:t>
            </a:r>
            <a:br>
              <a:rPr lang="ru-RU" sz="5900" dirty="0"/>
            </a:br>
            <a:r>
              <a:rPr lang="ru-RU" sz="5900" dirty="0"/>
              <a:t>* В </a:t>
            </a:r>
            <a:r>
              <a:rPr lang="ru-RU" sz="5900" b="1" dirty="0">
                <a:solidFill>
                  <a:schemeClr val="accent1">
                    <a:lumMod val="75000"/>
                  </a:schemeClr>
                </a:solidFill>
              </a:rPr>
              <a:t>полтора года</a:t>
            </a:r>
            <a:r>
              <a:rPr lang="ru-RU" sz="5900" dirty="0"/>
              <a:t>: возникают проблемы с названиями окружающих предметов, он не отзывается на собственное имя, не говорит даже самые простые слова</a:t>
            </a:r>
            <a:br>
              <a:rPr lang="ru-RU" sz="5900" dirty="0"/>
            </a:br>
            <a:r>
              <a:rPr lang="ru-RU" sz="5900" dirty="0"/>
              <a:t>* В </a:t>
            </a:r>
            <a:r>
              <a:rPr lang="ru-RU" sz="5900" b="1" dirty="0">
                <a:solidFill>
                  <a:schemeClr val="accent1">
                    <a:lumMod val="75000"/>
                  </a:schemeClr>
                </a:solidFill>
              </a:rPr>
              <a:t>два с половиной года</a:t>
            </a:r>
            <a:r>
              <a:rPr lang="ru-RU" sz="5900" dirty="0"/>
              <a:t>: либо не говорит, либо владеет очень малым количеством слов, произносит их непонятно, в его речи отсутствуют простейшие предложения</a:t>
            </a:r>
            <a:br>
              <a:rPr lang="ru-RU" sz="5900" dirty="0"/>
            </a:br>
            <a:r>
              <a:rPr lang="ru-RU" sz="5900" dirty="0"/>
              <a:t>* В </a:t>
            </a:r>
            <a:r>
              <a:rPr lang="ru-RU" sz="5900" b="1" dirty="0">
                <a:solidFill>
                  <a:schemeClr val="accent1">
                    <a:lumMod val="75000"/>
                  </a:schemeClr>
                </a:solidFill>
              </a:rPr>
              <a:t>три года</a:t>
            </a:r>
            <a:r>
              <a:rPr lang="ru-RU" sz="5900" dirty="0"/>
              <a:t>: речь ребенка однообразна, монотонна, непонятна, видно, что он не мыслит, когда произносит слова или фразы, а просто механически повторяет их </a:t>
            </a:r>
            <a:br>
              <a:rPr lang="ru-RU" sz="5900" dirty="0"/>
            </a:br>
            <a:r>
              <a:rPr lang="ru-RU" sz="5900" dirty="0"/>
              <a:t> </a:t>
            </a:r>
            <a:r>
              <a:rPr lang="ru-RU" sz="5900" dirty="0" smtClean="0"/>
              <a:t>В 3 года ребенок не владеет фразовой речью, не воспроизводит слоговой рисунок слова</a:t>
            </a:r>
            <a:endParaRPr lang="ru-RU" sz="5900" dirty="0"/>
          </a:p>
          <a:p>
            <a:pPr marL="0" indent="0">
              <a:buNone/>
            </a:pPr>
            <a:r>
              <a:rPr lang="ru-RU" sz="5900" dirty="0" smtClean="0"/>
              <a:t>Ритмы </a:t>
            </a:r>
            <a:r>
              <a:rPr lang="ru-RU" sz="5900" dirty="0"/>
              <a:t>речи и дыхания ребенка явно не совпадают "задыхается", когда </a:t>
            </a:r>
            <a:r>
              <a:rPr lang="ru-RU" sz="5900" dirty="0" smtClean="0"/>
              <a:t>говорит.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7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l.ru/images/detailed/16/b6824ab3d9a5139209cce897c5942b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6902"/>
            <a:ext cx="5731098" cy="573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190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Сразу же обратитесь к специалисту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2152" y="1490774"/>
            <a:ext cx="7315200" cy="48198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/>
              <a:t>Если </a:t>
            </a:r>
            <a:r>
              <a:rPr lang="ru-RU" sz="2800" dirty="0"/>
              <a:t>ваш малыш:</a:t>
            </a:r>
            <a:br>
              <a:rPr lang="ru-RU" sz="2800" dirty="0"/>
            </a:br>
            <a:r>
              <a:rPr lang="ru-RU" sz="2800" dirty="0"/>
              <a:t>- употребляет перед отдельными словами лишние звуки (а, и);</a:t>
            </a:r>
            <a:br>
              <a:rPr lang="ru-RU" sz="2800" dirty="0"/>
            </a:br>
            <a:r>
              <a:rPr lang="ru-RU" sz="2800" dirty="0"/>
              <a:t>- повторяет первые слоги или целые слова в начале фразы;</a:t>
            </a:r>
            <a:br>
              <a:rPr lang="ru-RU" sz="2800" dirty="0"/>
            </a:br>
            <a:r>
              <a:rPr lang="ru-RU" sz="2800" dirty="0"/>
              <a:t>- делает вынужденные остановки в середине слова, фразы;</a:t>
            </a:r>
            <a:br>
              <a:rPr lang="ru-RU" sz="2800" dirty="0"/>
            </a:br>
            <a:r>
              <a:rPr lang="ru-RU" sz="2800" dirty="0"/>
              <a:t>- затрудняется перед началом речи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Если у ребёнка прервалось речевое развитие (речь была и пропала).</a:t>
            </a:r>
          </a:p>
          <a:p>
            <a:pPr algn="just"/>
            <a:r>
              <a:rPr lang="ru-RU" sz="2800" dirty="0" smtClean="0"/>
              <a:t>Если речь ребёнка не носит коммуникативный характер.</a:t>
            </a:r>
          </a:p>
          <a:p>
            <a:pPr algn="just"/>
            <a:r>
              <a:rPr lang="ru-RU" sz="2800" dirty="0" smtClean="0"/>
              <a:t>Если речь не формируется в срок.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66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4366" y="350750"/>
            <a:ext cx="967522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Темповая задержка речевого развития в настоящее время очень большая редкость. Сейчас все больше детей имеют специфическую задержку речевого развития, связанную с повреждением нервной системы ребенка во время внутриутробного развития, в процессе родов или в первые месяцы жизни. У части детей с ЗРР крайне замедленный процесс созревания мозговых структур. Все это серьезные причины: поражение ЦНС, недоразвитие головного мозга.</a:t>
            </a:r>
            <a:b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К этому нужно добавить социальные причины: неумение и нежелание родителей заниматься развитием ребенка, читать ему, разговаривать и играть с ним.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Печально, но ребенка сажают к экрану гаджета уже в четыре месяца! Уже доказано негативное влияние </a:t>
            </a:r>
            <a:r>
              <a:rPr lang="ru-RU" sz="24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гаждетов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на речевое и психическое развитие малышей. До трех-пяти лет гаджеты вообще нужно исключить из жизни детей.</a:t>
            </a:r>
            <a:b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40389" y="6287589"/>
            <a:ext cx="162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Нищева</a:t>
            </a:r>
            <a:r>
              <a:rPr lang="ru-RU" dirty="0" smtClean="0"/>
              <a:t> Н. 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73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67543" y="2415471"/>
            <a:ext cx="82470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-apple-system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-apple-system"/>
              </a:rPr>
              <a:t>задержке речевого </a:t>
            </a:r>
            <a:r>
              <a:rPr lang="ru-RU" dirty="0" smtClean="0">
                <a:solidFill>
                  <a:srgbClr val="000000"/>
                </a:solidFill>
                <a:latin typeface="-apple-system"/>
              </a:rPr>
              <a:t>развития необходимы</a:t>
            </a:r>
            <a:r>
              <a:rPr lang="ru-RU" dirty="0">
                <a:solidFill>
                  <a:srgbClr val="000000"/>
                </a:solidFill>
                <a:latin typeface="-apple-system"/>
              </a:rPr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-apple-system"/>
              </a:rPr>
              <a:t>1. Консультация ЛОР врача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-apple-system"/>
              </a:rPr>
              <a:t>2. Консультация стоматолога, </a:t>
            </a:r>
            <a:r>
              <a:rPr lang="ru-RU" dirty="0" err="1">
                <a:solidFill>
                  <a:srgbClr val="000000"/>
                </a:solidFill>
                <a:latin typeface="-apple-system"/>
              </a:rPr>
              <a:t>ортодонта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-apple-system"/>
              </a:rPr>
              <a:t>3. Консультация </a:t>
            </a:r>
            <a:r>
              <a:rPr lang="ru-RU" dirty="0" err="1">
                <a:solidFill>
                  <a:srgbClr val="000000"/>
                </a:solidFill>
                <a:latin typeface="-apple-system"/>
              </a:rPr>
              <a:t>сурдолога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-apple-system"/>
              </a:rPr>
              <a:t>4. Консультация невролога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-apple-system"/>
              </a:rPr>
              <a:t>5. Консультация психиатра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-apple-system"/>
              </a:rPr>
              <a:t>6. Обследования: рентген шейного отдела позвоночника с функциональными пробами и пробой через рот, УЗДГ сосудов шеи и головы, по необходимости МРТ головного мозга и ЭЭГ.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-apple-system"/>
              </a:rPr>
              <a:t>По результатам обследования невролог должен назначить лечение. Логопедические занятия эффективны на фоне адекватно проводимой терапии.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9005" y="1191045"/>
            <a:ext cx="116085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-apple-system"/>
              </a:rPr>
              <a:t>Ребёнку 1.10( девочка) говорит мама</a:t>
            </a:r>
            <a:r>
              <a:rPr lang="ru-RU" b="1" dirty="0" smtClean="0">
                <a:solidFill>
                  <a:srgbClr val="002060"/>
                </a:solidFill>
                <a:latin typeface="-apple-system"/>
              </a:rPr>
              <a:t>, папа</a:t>
            </a:r>
            <a:r>
              <a:rPr lang="ru-RU" b="1" dirty="0">
                <a:solidFill>
                  <a:srgbClr val="002060"/>
                </a:solidFill>
                <a:latin typeface="-apple-system"/>
              </a:rPr>
              <a:t>, баба, и какие то отдельные звуки. Родилась в 40 недель, беременность проходила нормально, роды тоже. Было однократное обвитие пуповиной. Развитие в остальном как надо, и голову в 1 месяц уже хорошо держала, села в 7 месяцев, пошла в 10. Но речь очень беспокоит, а мама я очень тревожная (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84067" y="0"/>
            <a:ext cx="10058400" cy="1428206"/>
          </a:xfrm>
        </p:spPr>
        <p:txBody>
          <a:bodyPr/>
          <a:lstStyle/>
          <a:p>
            <a:r>
              <a:rPr lang="ru-RU" dirty="0" smtClean="0"/>
              <a:t>Вопрос детскому неврологу</a:t>
            </a:r>
            <a:endParaRPr lang="ru-RU" dirty="0"/>
          </a:p>
        </p:txBody>
      </p:sp>
      <p:pic>
        <p:nvPicPr>
          <p:cNvPr id="1026" name="Picture 2" descr="https://clipart.coolclips.com/480/vectors/tf05104/CoolClips_peop31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36612" y="2784713"/>
            <a:ext cx="2955388" cy="345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73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820" y="1363607"/>
            <a:ext cx="115265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Дизартрия</a:t>
            </a:r>
            <a:r>
              <a:rPr lang="ru-RU" sz="2800" dirty="0">
                <a:ea typeface="Calibri" panose="020F0502020204030204" pitchFamily="34" charset="0"/>
              </a:rPr>
              <a:t> (</a:t>
            </a:r>
            <a:r>
              <a:rPr lang="ru-RU" sz="2800" dirty="0" err="1">
                <a:ea typeface="Calibri" panose="020F0502020204030204" pitchFamily="34" charset="0"/>
              </a:rPr>
              <a:t>речедвигательное</a:t>
            </a:r>
            <a:r>
              <a:rPr lang="ru-RU" sz="2800" dirty="0">
                <a:ea typeface="Calibri" panose="020F0502020204030204" pitchFamily="34" charset="0"/>
              </a:rPr>
              <a:t> расстройство) — нарушение произносительной стороны речи, обусловленное недостаточностью иннервации речевой мускулатуры. </a:t>
            </a:r>
            <a:r>
              <a:rPr lang="ru-RU" sz="2800" dirty="0" smtClean="0">
                <a:ea typeface="Calibri" panose="020F0502020204030204" pitchFamily="34" charset="0"/>
              </a:rPr>
              <a:t>При </a:t>
            </a:r>
            <a:r>
              <a:rPr lang="ru-RU" sz="2800" dirty="0">
                <a:ea typeface="Calibri" panose="020F0502020204030204" pitchFamily="34" charset="0"/>
              </a:rPr>
              <a:t>дизартрии нарушено не программирование речевого высказывания, а моторная реализация речи</a:t>
            </a:r>
            <a:r>
              <a:rPr lang="ru-RU" sz="2800" dirty="0" smtClean="0">
                <a:ea typeface="Calibri" panose="020F0502020204030204" pitchFamily="34" charset="0"/>
              </a:rPr>
              <a:t>.</a:t>
            </a:r>
          </a:p>
          <a:p>
            <a:pPr algn="just"/>
            <a:endParaRPr lang="ru-RU" sz="2800" dirty="0" smtClean="0">
              <a:ea typeface="Calibri" panose="020F0502020204030204" pitchFamily="34" charset="0"/>
            </a:endParaRPr>
          </a:p>
          <a:p>
            <a:pPr algn="just"/>
            <a:r>
              <a:rPr lang="ru-RU" sz="2800" dirty="0"/>
              <a:t>Ведущими дефектами при </a:t>
            </a:r>
            <a:r>
              <a:rPr lang="ru-RU" sz="2800" b="1" dirty="0"/>
              <a:t>дизартрии</a:t>
            </a:r>
            <a:r>
              <a:rPr lang="ru-RU" sz="2800" dirty="0"/>
              <a:t> являются нарушение </a:t>
            </a:r>
            <a:r>
              <a:rPr lang="ru-RU" sz="2800" dirty="0" err="1"/>
              <a:t>звукопроизносительной</a:t>
            </a:r>
            <a:r>
              <a:rPr lang="ru-RU" sz="2800" dirty="0"/>
              <a:t> стороны речи и просодики, а</a:t>
            </a:r>
            <a:br>
              <a:rPr lang="ru-RU" sz="2800" dirty="0"/>
            </a:br>
            <a:r>
              <a:rPr lang="ru-RU" sz="2800" dirty="0"/>
              <a:t>также нарушения речевого дыхания, голоса и артикуляционной моторики</a:t>
            </a:r>
            <a:r>
              <a:rPr lang="ru-RU" sz="2800" dirty="0" smtClean="0"/>
              <a:t>. Разборчивость </a:t>
            </a:r>
            <a:r>
              <a:rPr lang="ru-RU" sz="2800" dirty="0"/>
              <a:t>речи при дизартрии нарушена, речь смазанная, нечеткая</a:t>
            </a:r>
            <a:r>
              <a:rPr lang="ru-RU" sz="2800" dirty="0" smtClean="0"/>
              <a:t>.</a:t>
            </a:r>
            <a:endParaRPr lang="ru-RU" sz="2800" dirty="0" smtClean="0">
              <a:ea typeface="Calibri" panose="020F050202020403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965916" y="0"/>
            <a:ext cx="10058400" cy="1609726"/>
          </a:xfrm>
        </p:spPr>
        <p:txBody>
          <a:bodyPr/>
          <a:lstStyle/>
          <a:p>
            <a:pPr algn="ctr"/>
            <a:r>
              <a:rPr lang="ru-RU" dirty="0" smtClean="0"/>
              <a:t>Тяжелые нарушения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119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4811</TotalTime>
  <Words>479</Words>
  <Application>Microsoft Office PowerPoint</Application>
  <PresentationFormat>Широкоэкранный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-apple-system</vt:lpstr>
      <vt:lpstr>Arial</vt:lpstr>
      <vt:lpstr>Arial Black</vt:lpstr>
      <vt:lpstr>Calibri</vt:lpstr>
      <vt:lpstr>Times New Roman</vt:lpstr>
      <vt:lpstr>Wingdings</vt:lpstr>
      <vt:lpstr>Дерево</vt:lpstr>
      <vt:lpstr>Как понять, что у ребенка нарушение речи?</vt:lpstr>
      <vt:lpstr>Презентация PowerPoint</vt:lpstr>
      <vt:lpstr>Анализ анкетного опроса более 1550 родителей детей раннего возраста</vt:lpstr>
      <vt:lpstr>Какие признаки должны насторожить родителей новорожденного? </vt:lpstr>
      <vt:lpstr>Речь: поводы для беспокойства</vt:lpstr>
      <vt:lpstr>Сразу же обратитесь к специалисту</vt:lpstr>
      <vt:lpstr>Презентация PowerPoint</vt:lpstr>
      <vt:lpstr>Вопрос детскому неврологу</vt:lpstr>
      <vt:lpstr>Тяжелые нарушения речи</vt:lpstr>
      <vt:lpstr>Тяжелые нарушения речи</vt:lpstr>
      <vt:lpstr>Тяжелые нарушения речи</vt:lpstr>
      <vt:lpstr>Тяжелые нарушения речи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понять, что у ребенка нарушение речи?</dc:title>
  <dc:creator>Венера Ефремова</dc:creator>
  <cp:lastModifiedBy>Admin</cp:lastModifiedBy>
  <cp:revision>12</cp:revision>
  <dcterms:created xsi:type="dcterms:W3CDTF">2022-10-10T12:01:39Z</dcterms:created>
  <dcterms:modified xsi:type="dcterms:W3CDTF">2022-12-14T04:40:12Z</dcterms:modified>
</cp:coreProperties>
</file>