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7" r:id="rId11"/>
  </p:sldIdLst>
  <p:sldSz cx="6858000" cy="9906000"/>
  <p:notesSz cx="6858000" cy="9906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936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936"/>
        <p:guide pos="21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1F60"/>
                </a:solidFill>
                <a:latin typeface="Courier New" panose="02070309020205020404"/>
                <a:cs typeface="Courier New" panose="020703090202050204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2475" cy="208429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" y="9602546"/>
            <a:ext cx="6858000" cy="303530"/>
          </a:xfrm>
          <a:custGeom>
            <a:avLst/>
            <a:gdLst/>
            <a:ahLst/>
            <a:cxnLst/>
            <a:rect l="l" t="t" r="r" b="b"/>
            <a:pathLst>
              <a:path w="6858000" h="303529">
                <a:moveTo>
                  <a:pt x="6857998" y="303453"/>
                </a:moveTo>
                <a:lnTo>
                  <a:pt x="0" y="303453"/>
                </a:lnTo>
                <a:lnTo>
                  <a:pt x="0" y="0"/>
                </a:lnTo>
                <a:lnTo>
                  <a:pt x="6857998" y="0"/>
                </a:lnTo>
                <a:lnTo>
                  <a:pt x="6857998" y="303453"/>
                </a:lnTo>
                <a:close/>
              </a:path>
            </a:pathLst>
          </a:custGeom>
          <a:solidFill>
            <a:srgbClr val="69B3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" y="9602546"/>
            <a:ext cx="6858000" cy="303530"/>
          </a:xfrm>
          <a:custGeom>
            <a:avLst/>
            <a:gdLst/>
            <a:ahLst/>
            <a:cxnLst/>
            <a:rect l="l" t="t" r="r" b="b"/>
            <a:pathLst>
              <a:path w="6858000" h="303529">
                <a:moveTo>
                  <a:pt x="0" y="0"/>
                </a:moveTo>
                <a:lnTo>
                  <a:pt x="6857998" y="0"/>
                </a:lnTo>
                <a:lnTo>
                  <a:pt x="6857998" y="303453"/>
                </a:lnTo>
                <a:lnTo>
                  <a:pt x="0" y="303453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69B3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5194300" y="9268815"/>
            <a:ext cx="1663700" cy="628015"/>
          </a:xfrm>
          <a:custGeom>
            <a:avLst/>
            <a:gdLst/>
            <a:ahLst/>
            <a:cxnLst/>
            <a:rect l="l" t="t" r="r" b="b"/>
            <a:pathLst>
              <a:path w="1663700" h="628015">
                <a:moveTo>
                  <a:pt x="313766" y="0"/>
                </a:moveTo>
                <a:lnTo>
                  <a:pt x="1663700" y="0"/>
                </a:lnTo>
                <a:lnTo>
                  <a:pt x="1663700" y="627519"/>
                </a:lnTo>
                <a:lnTo>
                  <a:pt x="313766" y="627519"/>
                </a:lnTo>
                <a:lnTo>
                  <a:pt x="0" y="313766"/>
                </a:lnTo>
                <a:lnTo>
                  <a:pt x="313766" y="0"/>
                </a:lnTo>
                <a:close/>
              </a:path>
            </a:pathLst>
          </a:custGeom>
          <a:solidFill>
            <a:srgbClr val="E446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5194300" y="9268815"/>
            <a:ext cx="1663700" cy="628015"/>
          </a:xfrm>
          <a:custGeom>
            <a:avLst/>
            <a:gdLst/>
            <a:ahLst/>
            <a:cxnLst/>
            <a:rect l="l" t="t" r="r" b="b"/>
            <a:pathLst>
              <a:path w="1663700" h="628015">
                <a:moveTo>
                  <a:pt x="1663700" y="627519"/>
                </a:moveTo>
                <a:lnTo>
                  <a:pt x="313766" y="627519"/>
                </a:lnTo>
                <a:lnTo>
                  <a:pt x="0" y="313766"/>
                </a:lnTo>
                <a:lnTo>
                  <a:pt x="313766" y="0"/>
                </a:lnTo>
                <a:lnTo>
                  <a:pt x="1663700" y="0"/>
                </a:lnTo>
                <a:lnTo>
                  <a:pt x="1663700" y="627519"/>
                </a:lnTo>
                <a:close/>
              </a:path>
            </a:pathLst>
          </a:custGeom>
          <a:ln w="12700">
            <a:solidFill>
              <a:srgbClr val="E4461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1F60"/>
                </a:solidFill>
                <a:latin typeface="Courier New" panose="02070309020205020404"/>
                <a:cs typeface="Courier New" panose="020703090202050204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1F60"/>
                </a:solidFill>
                <a:latin typeface="Courier New" panose="02070309020205020404"/>
                <a:cs typeface="Courier New" panose="020703090202050204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1F60"/>
                </a:solidFill>
                <a:latin typeface="Courier New" panose="02070309020205020404"/>
                <a:cs typeface="Courier New" panose="020703090202050204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6858000" cy="197485"/>
          </a:xfrm>
          <a:custGeom>
            <a:avLst/>
            <a:gdLst/>
            <a:ahLst/>
            <a:cxnLst/>
            <a:rect l="l" t="t" r="r" b="b"/>
            <a:pathLst>
              <a:path w="6858000" h="197485">
                <a:moveTo>
                  <a:pt x="6858000" y="197238"/>
                </a:moveTo>
                <a:lnTo>
                  <a:pt x="0" y="197238"/>
                </a:lnTo>
                <a:lnTo>
                  <a:pt x="0" y="0"/>
                </a:lnTo>
                <a:lnTo>
                  <a:pt x="6858000" y="0"/>
                </a:lnTo>
                <a:lnTo>
                  <a:pt x="6858000" y="197238"/>
                </a:lnTo>
                <a:close/>
              </a:path>
            </a:pathLst>
          </a:custGeom>
          <a:solidFill>
            <a:srgbClr val="69B3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6858000" cy="197485"/>
          </a:xfrm>
          <a:custGeom>
            <a:avLst/>
            <a:gdLst/>
            <a:ahLst/>
            <a:cxnLst/>
            <a:rect l="l" t="t" r="r" b="b"/>
            <a:pathLst>
              <a:path w="6858000" h="197485">
                <a:moveTo>
                  <a:pt x="6858000" y="0"/>
                </a:moveTo>
                <a:lnTo>
                  <a:pt x="6858000" y="197238"/>
                </a:lnTo>
                <a:lnTo>
                  <a:pt x="0" y="197238"/>
                </a:lnTo>
                <a:lnTo>
                  <a:pt x="0" y="0"/>
                </a:lnTo>
              </a:path>
            </a:pathLst>
          </a:custGeom>
          <a:ln w="12700">
            <a:solidFill>
              <a:srgbClr val="69B3E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9478441"/>
            <a:ext cx="6858000" cy="427990"/>
          </a:xfrm>
          <a:custGeom>
            <a:avLst/>
            <a:gdLst/>
            <a:ahLst/>
            <a:cxnLst/>
            <a:rect l="l" t="t" r="r" b="b"/>
            <a:pathLst>
              <a:path w="6858000" h="427990">
                <a:moveTo>
                  <a:pt x="6858000" y="427558"/>
                </a:moveTo>
                <a:lnTo>
                  <a:pt x="0" y="427558"/>
                </a:lnTo>
                <a:lnTo>
                  <a:pt x="0" y="0"/>
                </a:lnTo>
                <a:lnTo>
                  <a:pt x="6858000" y="0"/>
                </a:lnTo>
                <a:lnTo>
                  <a:pt x="6858000" y="427558"/>
                </a:lnTo>
                <a:close/>
              </a:path>
            </a:pathLst>
          </a:custGeom>
          <a:solidFill>
            <a:srgbClr val="0033A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9478441"/>
            <a:ext cx="6858000" cy="427990"/>
          </a:xfrm>
          <a:custGeom>
            <a:avLst/>
            <a:gdLst/>
            <a:ahLst/>
            <a:cxnLst/>
            <a:rect l="l" t="t" r="r" b="b"/>
            <a:pathLst>
              <a:path w="6858000" h="427990">
                <a:moveTo>
                  <a:pt x="0" y="0"/>
                </a:moveTo>
                <a:lnTo>
                  <a:pt x="6858000" y="0"/>
                </a:lnTo>
                <a:lnTo>
                  <a:pt x="6858000" y="427558"/>
                </a:lnTo>
                <a:lnTo>
                  <a:pt x="0" y="427558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33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0426" y="3067424"/>
            <a:ext cx="5462905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1F60"/>
                </a:solidFill>
                <a:latin typeface="Courier New" panose="02070309020205020404"/>
                <a:cs typeface="Courier New" panose="020703090202050204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5.jpe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1" Type="http://schemas.openxmlformats.org/officeDocument/2006/relationships/hyperlink" Target="mailto:obuchenie@kamgov.ru" TargetMode="Externa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9.GIF"/><Relationship Id="rId1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840362" y="9423909"/>
            <a:ext cx="57404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FFFFFF"/>
                </a:solidFill>
                <a:latin typeface="Courier New" panose="02070309020205020404"/>
                <a:cs typeface="Courier New" panose="02070309020205020404"/>
              </a:rPr>
              <a:t>202</a:t>
            </a:r>
            <a:r>
              <a:rPr lang="ru-RU" altLang="" sz="1800" b="1" spc="-20" dirty="0">
                <a:solidFill>
                  <a:srgbClr val="FFFFFF"/>
                </a:solidFill>
                <a:latin typeface="Courier New" panose="02070309020205020404"/>
                <a:cs typeface="Courier New" panose="02070309020205020404"/>
              </a:rPr>
              <a:t>5</a:t>
            </a:r>
            <a:endParaRPr lang="ru-RU" altLang="" sz="1800" b="1" spc="-20" dirty="0">
              <a:solidFill>
                <a:srgbClr val="FFFFFF"/>
              </a:solidFill>
              <a:latin typeface="Courier New" panose="02070309020205020404"/>
              <a:cs typeface="Courier New" panose="020703090202050204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-76417" y="76388"/>
            <a:ext cx="4536440" cy="751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88950" algn="ctr">
              <a:lnSpc>
                <a:spcPct val="100000"/>
              </a:lnSpc>
              <a:spcBef>
                <a:spcPts val="100"/>
              </a:spcBef>
            </a:pPr>
            <a:r>
              <a:rPr lang="ru-RU" altLang="" sz="1600">
                <a:latin typeface="Courier New" panose="02070309020205020404"/>
                <a:cs typeface="Courier New" panose="02070309020205020404"/>
              </a:rPr>
              <a:t>Управление образования администрации муниципального района имени Лазо Хабаровского края</a:t>
            </a:r>
            <a:endParaRPr lang="ru-RU" altLang="" sz="1600">
              <a:latin typeface="Courier New" panose="02070309020205020404"/>
              <a:cs typeface="Courier New" panose="02070309020205020404"/>
            </a:endParaRPr>
          </a:p>
        </p:txBody>
      </p:sp>
      <p:pic>
        <p:nvPicPr>
          <p:cNvPr id="5" name="object 5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526596" y="4981383"/>
            <a:ext cx="5781005" cy="399732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51500" y="1371603"/>
            <a:ext cx="1206500" cy="989122"/>
          </a:xfrm>
          <a:prstGeom prst="rect">
            <a:avLst/>
          </a:prstGeom>
        </p:spPr>
      </p:pic>
      <p:sp>
        <p:nvSpPr>
          <p:cNvPr id="7" name="Текстовое поле 6"/>
          <p:cNvSpPr txBox="1"/>
          <p:nvPr/>
        </p:nvSpPr>
        <p:spPr>
          <a:xfrm>
            <a:off x="228600" y="2887345"/>
            <a:ext cx="650176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ru-RU" altLang="en-US" sz="2400" b="1">
                <a:solidFill>
                  <a:schemeClr val="tx2">
                    <a:lumMod val="75000"/>
                  </a:schemeClr>
                </a:solidFill>
                <a:latin typeface="Courier New" panose="02070309020205020404" charset="0"/>
                <a:cs typeface="Courier New" panose="02070309020205020404" charset="0"/>
              </a:rPr>
              <a:t>Организация целевого обучения     в муниципальном районе имени Лазо для приоритетных отраслей экономики и социальной сферы</a:t>
            </a:r>
            <a:endParaRPr lang="ru-RU" altLang="en-US" sz="2400" b="1">
              <a:solidFill>
                <a:schemeClr val="tx2">
                  <a:lumMod val="75000"/>
                </a:schemeClr>
              </a:solidFill>
              <a:latin typeface="Courier New" panose="02070309020205020404" charset="0"/>
              <a:cs typeface="Courier New" panose="020703090202050204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-6350"/>
            <a:ext cx="1273175" cy="436880"/>
            <a:chOff x="-6350" y="-6350"/>
            <a:chExt cx="1273175" cy="43688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60475" cy="424180"/>
            </a:xfrm>
            <a:custGeom>
              <a:avLst/>
              <a:gdLst/>
              <a:ahLst/>
              <a:cxnLst/>
              <a:rect l="l" t="t" r="r" b="b"/>
              <a:pathLst>
                <a:path w="1260475" h="424180">
                  <a:moveTo>
                    <a:pt x="1048255" y="423804"/>
                  </a:moveTo>
                  <a:lnTo>
                    <a:pt x="0" y="423804"/>
                  </a:lnTo>
                  <a:lnTo>
                    <a:pt x="0" y="0"/>
                  </a:lnTo>
                  <a:lnTo>
                    <a:pt x="1048255" y="0"/>
                  </a:lnTo>
                  <a:lnTo>
                    <a:pt x="1260157" y="211902"/>
                  </a:lnTo>
                  <a:lnTo>
                    <a:pt x="1048255" y="423804"/>
                  </a:lnTo>
                  <a:close/>
                </a:path>
              </a:pathLst>
            </a:custGeom>
            <a:solidFill>
              <a:srgbClr val="E446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260475" cy="424180"/>
            </a:xfrm>
            <a:custGeom>
              <a:avLst/>
              <a:gdLst/>
              <a:ahLst/>
              <a:cxnLst/>
              <a:rect l="l" t="t" r="r" b="b"/>
              <a:pathLst>
                <a:path w="1260475" h="424180">
                  <a:moveTo>
                    <a:pt x="0" y="0"/>
                  </a:moveTo>
                  <a:lnTo>
                    <a:pt x="1048255" y="0"/>
                  </a:lnTo>
                  <a:lnTo>
                    <a:pt x="1260157" y="211902"/>
                  </a:lnTo>
                  <a:lnTo>
                    <a:pt x="1048255" y="423804"/>
                  </a:lnTo>
                  <a:lnTo>
                    <a:pt x="0" y="423804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E446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215151" y="626872"/>
            <a:ext cx="6387465" cy="1600835"/>
          </a:xfrm>
          <a:prstGeom prst="rect">
            <a:avLst/>
          </a:prstGeom>
          <a:ln w="19050">
            <a:solidFill>
              <a:srgbClr val="5B9AD4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1440" marR="74930" indent="449580" algn="just">
              <a:lnSpc>
                <a:spcPct val="100000"/>
              </a:lnSpc>
              <a:spcBef>
                <a:spcPts val="295"/>
              </a:spcBef>
            </a:pPr>
            <a:r>
              <a:rPr sz="1800" b="1" dirty="0">
                <a:latin typeface="Times New Roman" panose="02020603050405020304"/>
                <a:cs typeface="Times New Roman" panose="02020603050405020304"/>
              </a:rPr>
              <a:t>I.</a:t>
            </a:r>
            <a:r>
              <a:rPr sz="1800" b="1" spc="4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Целевое</a:t>
            </a:r>
            <a:r>
              <a:rPr sz="1800" b="1" spc="4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обучение</a:t>
            </a:r>
            <a:r>
              <a:rPr sz="1800" b="1" spc="4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–</a:t>
            </a:r>
            <a:r>
              <a:rPr sz="1600" spc="6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обучение</a:t>
            </a:r>
            <a:r>
              <a:rPr sz="1600" spc="4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6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программам</a:t>
            </a:r>
            <a:r>
              <a:rPr sz="1600" spc="6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среднего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профессионального</a:t>
            </a:r>
            <a:r>
              <a:rPr sz="1600" spc="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</a:t>
            </a:r>
            <a:r>
              <a:rPr sz="1600" spc="1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высшего</a:t>
            </a:r>
            <a:r>
              <a:rPr sz="1600" spc="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образования</a:t>
            </a:r>
            <a:r>
              <a:rPr sz="1600" spc="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600" spc="1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основании</a:t>
            </a:r>
            <a:r>
              <a:rPr sz="1600" spc="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договора</a:t>
            </a:r>
            <a:r>
              <a:rPr sz="1600" spc="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о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600" spc="1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обучении,</a:t>
            </a:r>
            <a:r>
              <a:rPr sz="1600" spc="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заключенного</a:t>
            </a:r>
            <a:r>
              <a:rPr sz="1600" spc="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между</a:t>
            </a:r>
            <a:r>
              <a:rPr sz="1600" spc="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гражданином,</a:t>
            </a:r>
            <a:r>
              <a:rPr sz="1600" spc="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поступающим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600" spc="305" dirty="0">
                <a:latin typeface="Times New Roman" panose="02020603050405020304"/>
                <a:cs typeface="Times New Roman" panose="02020603050405020304"/>
              </a:rPr>
              <a:t> 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обучение</a:t>
            </a:r>
            <a:r>
              <a:rPr sz="1600" spc="295" dirty="0">
                <a:latin typeface="Times New Roman" panose="02020603050405020304"/>
                <a:cs typeface="Times New Roman" panose="02020603050405020304"/>
              </a:rPr>
              <a:t> 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305" dirty="0">
                <a:latin typeface="Times New Roman" panose="02020603050405020304"/>
                <a:cs typeface="Times New Roman" panose="02020603050405020304"/>
              </a:rPr>
              <a:t> 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образовательной</a:t>
            </a:r>
            <a:r>
              <a:rPr sz="1600" spc="290" dirty="0">
                <a:latin typeface="Times New Roman" panose="02020603050405020304"/>
                <a:cs typeface="Times New Roman" panose="02020603050405020304"/>
              </a:rPr>
              <a:t> 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программе</a:t>
            </a:r>
            <a:r>
              <a:rPr sz="1600" spc="315" dirty="0">
                <a:latin typeface="Times New Roman" panose="02020603050405020304"/>
                <a:cs typeface="Times New Roman" panose="02020603050405020304"/>
              </a:rPr>
              <a:t>  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среднего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профессионального</a:t>
            </a:r>
            <a:r>
              <a:rPr sz="1600" spc="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или</a:t>
            </a:r>
            <a:r>
              <a:rPr sz="1600" spc="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высшего</a:t>
            </a:r>
            <a:r>
              <a:rPr sz="1600" spc="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образования,</a:t>
            </a:r>
            <a:r>
              <a:rPr sz="1600" spc="1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</a:t>
            </a:r>
            <a:r>
              <a:rPr sz="1600" spc="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заказчиком</a:t>
            </a:r>
            <a:r>
              <a:rPr sz="16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целевого обучения.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6997" y="2353695"/>
            <a:ext cx="6268085" cy="559625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509270">
              <a:lnSpc>
                <a:spcPct val="100000"/>
              </a:lnSpc>
              <a:spcBef>
                <a:spcPts val="630"/>
              </a:spcBef>
            </a:pP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Заказчиками</a:t>
            </a:r>
            <a:r>
              <a:rPr sz="1600" b="1" spc="-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целевого</a:t>
            </a:r>
            <a:r>
              <a:rPr sz="1600" b="1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обучения</a:t>
            </a:r>
            <a:r>
              <a:rPr sz="1600" b="1" spc="-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могут</a:t>
            </a:r>
            <a:r>
              <a:rPr sz="1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быть: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45440" indent="-285750">
              <a:lnSpc>
                <a:spcPct val="100000"/>
              </a:lnSpc>
              <a:spcBef>
                <a:spcPts val="600"/>
              </a:spcBef>
              <a:buSzPct val="103000"/>
              <a:buFont typeface="Wingdings" panose="05000000000000000000"/>
              <a:buChar char=""/>
              <a:tabLst>
                <a:tab pos="345440" algn="l"/>
              </a:tabLst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федеральные</a:t>
            </a:r>
            <a:r>
              <a:rPr sz="1600" spc="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государственные</a:t>
            </a:r>
            <a:r>
              <a:rPr sz="1600" spc="-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органы;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45440" indent="-285750">
              <a:lnSpc>
                <a:spcPct val="100000"/>
              </a:lnSpc>
              <a:buSzPct val="103000"/>
              <a:buFont typeface="Wingdings" panose="05000000000000000000"/>
              <a:buChar char=""/>
              <a:tabLst>
                <a:tab pos="345440" algn="l"/>
              </a:tabLst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органы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государственной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власти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субъекта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Российской</a:t>
            </a:r>
            <a:r>
              <a:rPr sz="1600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Федерации;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45440" indent="-285750">
              <a:lnSpc>
                <a:spcPct val="100000"/>
              </a:lnSpc>
              <a:buSzPct val="103000"/>
              <a:buFont typeface="Wingdings" panose="05000000000000000000"/>
              <a:buChar char=""/>
              <a:tabLst>
                <a:tab pos="345440" algn="l"/>
              </a:tabLst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органы</a:t>
            </a:r>
            <a:r>
              <a:rPr sz="1600" spc="-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местного</a:t>
            </a:r>
            <a:r>
              <a:rPr sz="1600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самоуправления;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45440" indent="-285750">
              <a:lnSpc>
                <a:spcPct val="100000"/>
              </a:lnSpc>
              <a:buSzPct val="103000"/>
              <a:buFont typeface="Wingdings" panose="05000000000000000000"/>
              <a:buChar char=""/>
              <a:tabLst>
                <a:tab pos="345440" algn="l"/>
              </a:tabLst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юридические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лица;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45440" indent="-285750">
              <a:lnSpc>
                <a:spcPct val="100000"/>
              </a:lnSpc>
              <a:buSzPct val="103000"/>
              <a:buFont typeface="Wingdings" panose="05000000000000000000"/>
              <a:buChar char=""/>
              <a:tabLst>
                <a:tab pos="345440" algn="l"/>
              </a:tabLst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индивидуальные</a:t>
            </a:r>
            <a:r>
              <a:rPr sz="1600" spc="-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предприниматели.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10160" indent="450215" algn="l">
              <a:lnSpc>
                <a:spcPct val="100000"/>
              </a:lnSpc>
            </a:pPr>
            <a:r>
              <a:rPr lang="ru-RU" altLang="" sz="1600" b="1" dirty="0">
                <a:latin typeface="Times New Roman" panose="02020603050405020304"/>
                <a:cs typeface="Times New Roman" panose="02020603050405020304"/>
              </a:rPr>
              <a:t>Управление образования</a:t>
            </a:r>
            <a:r>
              <a:rPr sz="1600" b="1" spc="4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вправе</a:t>
            </a:r>
            <a:r>
              <a:rPr sz="1600" b="1" spc="44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выступать</a:t>
            </a:r>
            <a:r>
              <a:rPr sz="1600" b="1" spc="42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заказчиком</a:t>
            </a:r>
            <a:r>
              <a:rPr sz="1600" b="1" spc="38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целевого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обучения</a:t>
            </a:r>
            <a:r>
              <a:rPr sz="1600" b="1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20" dirty="0">
                <a:latin typeface="Times New Roman" panose="02020603050405020304"/>
                <a:cs typeface="Times New Roman" panose="02020603050405020304"/>
              </a:rPr>
              <a:t>для: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297815" indent="-285115" algn="just">
              <a:lnSpc>
                <a:spcPct val="100000"/>
              </a:lnSpc>
              <a:spcBef>
                <a:spcPts val="600"/>
              </a:spcBef>
              <a:buSzPct val="103000"/>
              <a:buFont typeface="Wingdings" panose="05000000000000000000"/>
              <a:buChar char=""/>
              <a:tabLst>
                <a:tab pos="297815" algn="l"/>
              </a:tabLst>
            </a:pPr>
            <a:r>
              <a:rPr lang="ru-RU" altLang="en-US" sz="1600" dirty="0">
                <a:latin typeface="Times New Roman" panose="02020603050405020304"/>
                <a:cs typeface="Times New Roman" panose="02020603050405020304"/>
                <a:sym typeface="+mn-ea"/>
              </a:rPr>
              <a:t>дошкольных 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образовательных организаций района имени Лазо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297815" indent="-285115" algn="just">
              <a:lnSpc>
                <a:spcPct val="100000"/>
              </a:lnSpc>
              <a:buSzPct val="103000"/>
              <a:buFont typeface="Wingdings" panose="05000000000000000000"/>
              <a:buChar char=""/>
              <a:tabLst>
                <a:tab pos="297815" algn="l"/>
              </a:tabLst>
            </a:pP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общеобразовательных организаций района имени Лазо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1135"/>
              </a:spcBef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9370" marR="6985" indent="450215" algn="just">
              <a:lnSpc>
                <a:spcPct val="100000"/>
              </a:lnSpc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Указанные</a:t>
            </a:r>
            <a:r>
              <a:rPr sz="1600" spc="1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организации</a:t>
            </a:r>
            <a:r>
              <a:rPr sz="1600" spc="1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включаются</a:t>
            </a:r>
            <a:r>
              <a:rPr sz="1600" spc="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1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договор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о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600" spc="49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обучении</a:t>
            </a:r>
            <a:r>
              <a:rPr sz="1600" spc="47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204" dirty="0">
                <a:latin typeface="Times New Roman" panose="02020603050405020304"/>
                <a:cs typeface="Times New Roman" panose="02020603050405020304"/>
              </a:rPr>
              <a:t>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качестве</a:t>
            </a:r>
            <a:r>
              <a:rPr sz="1600" spc="49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работодателя,</a:t>
            </a:r>
            <a:r>
              <a:rPr sz="1600" spc="45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гарантирующего трудоустройство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гражданина</a:t>
            </a:r>
            <a:r>
              <a:rPr sz="1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после</a:t>
            </a:r>
            <a:r>
              <a:rPr sz="1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прохождения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целевого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обучения.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9370" marR="6985" indent="450215" algn="just">
              <a:lnSpc>
                <a:spcPct val="100000"/>
              </a:lnSpc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Гражданин,</a:t>
            </a:r>
            <a:r>
              <a:rPr sz="1600" spc="15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21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свою</a:t>
            </a:r>
            <a:r>
              <a:rPr sz="1600" spc="204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очередь,</a:t>
            </a:r>
            <a:r>
              <a:rPr sz="1600" spc="18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осваивает</a:t>
            </a:r>
            <a:r>
              <a:rPr sz="1600" spc="204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ту</a:t>
            </a:r>
            <a:r>
              <a:rPr sz="1600" spc="204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образовательную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программу,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которая</a:t>
            </a:r>
            <a:r>
              <a:rPr sz="1600" spc="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указана</a:t>
            </a:r>
            <a:r>
              <a:rPr sz="1600" spc="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договоре</a:t>
            </a:r>
            <a:r>
              <a:rPr sz="1600" spc="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между</a:t>
            </a:r>
            <a:r>
              <a:rPr sz="1600" spc="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ним</a:t>
            </a:r>
            <a:r>
              <a:rPr sz="1600" spc="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</a:t>
            </a:r>
            <a:r>
              <a:rPr sz="1600" spc="1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организацией,</a:t>
            </a:r>
            <a:r>
              <a:rPr sz="1600" spc="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и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обязуется</a:t>
            </a:r>
            <a:r>
              <a:rPr sz="1600" spc="2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отработать</a:t>
            </a:r>
            <a:r>
              <a:rPr sz="1600" spc="229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</a:t>
            </a:r>
            <a:r>
              <a:rPr sz="1600" spc="2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работодателя</a:t>
            </a:r>
            <a:r>
              <a:rPr sz="1600" spc="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после</a:t>
            </a:r>
            <a:r>
              <a:rPr sz="1600" spc="2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завершения</a:t>
            </a:r>
            <a:r>
              <a:rPr sz="1600" spc="2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обучения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   </a:t>
            </a:r>
            <a:r>
              <a:rPr sz="1600" spc="2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не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менее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-40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х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лет.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7" name="object 7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330200" y="6858003"/>
            <a:ext cx="360942" cy="36094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0200" y="5562602"/>
            <a:ext cx="399310" cy="3993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-6350"/>
            <a:ext cx="1273175" cy="436880"/>
            <a:chOff x="-6350" y="-6350"/>
            <a:chExt cx="1273175" cy="43688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60475" cy="424180"/>
            </a:xfrm>
            <a:custGeom>
              <a:avLst/>
              <a:gdLst/>
              <a:ahLst/>
              <a:cxnLst/>
              <a:rect l="l" t="t" r="r" b="b"/>
              <a:pathLst>
                <a:path w="1260475" h="424180">
                  <a:moveTo>
                    <a:pt x="1048255" y="423804"/>
                  </a:moveTo>
                  <a:lnTo>
                    <a:pt x="0" y="423804"/>
                  </a:lnTo>
                  <a:lnTo>
                    <a:pt x="0" y="0"/>
                  </a:lnTo>
                  <a:lnTo>
                    <a:pt x="1048255" y="0"/>
                  </a:lnTo>
                  <a:lnTo>
                    <a:pt x="1260157" y="211902"/>
                  </a:lnTo>
                  <a:lnTo>
                    <a:pt x="1048255" y="423804"/>
                  </a:lnTo>
                  <a:close/>
                </a:path>
              </a:pathLst>
            </a:custGeom>
            <a:solidFill>
              <a:srgbClr val="E446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260475" cy="424180"/>
            </a:xfrm>
            <a:custGeom>
              <a:avLst/>
              <a:gdLst/>
              <a:ahLst/>
              <a:cxnLst/>
              <a:rect l="l" t="t" r="r" b="b"/>
              <a:pathLst>
                <a:path w="1260475" h="424180">
                  <a:moveTo>
                    <a:pt x="0" y="0"/>
                  </a:moveTo>
                  <a:lnTo>
                    <a:pt x="1048255" y="0"/>
                  </a:lnTo>
                  <a:lnTo>
                    <a:pt x="1260157" y="211902"/>
                  </a:lnTo>
                  <a:lnTo>
                    <a:pt x="1048255" y="423804"/>
                  </a:lnTo>
                  <a:lnTo>
                    <a:pt x="0" y="423804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E446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307340" y="543560"/>
            <a:ext cx="6389370" cy="882713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469265" algn="just">
              <a:lnSpc>
                <a:spcPct val="100000"/>
              </a:lnSpc>
              <a:spcBef>
                <a:spcPts val="630"/>
              </a:spcBef>
            </a:pP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Преимущества</a:t>
            </a:r>
            <a:r>
              <a:rPr sz="1600" b="1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целевого</a:t>
            </a:r>
            <a:r>
              <a:rPr sz="1600" b="1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обучения: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04800" marR="19050" indent="-285750" algn="just">
              <a:lnSpc>
                <a:spcPct val="100000"/>
              </a:lnSpc>
              <a:spcBef>
                <a:spcPts val="600"/>
              </a:spcBef>
              <a:buSzPct val="103000"/>
              <a:buFont typeface="Wingdings" panose="05000000000000000000"/>
              <a:buChar char=""/>
              <a:tabLst>
                <a:tab pos="304800" algn="l"/>
              </a:tabLst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поступление</a:t>
            </a:r>
            <a:r>
              <a:rPr sz="1600" spc="36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36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образовательную</a:t>
            </a:r>
            <a:r>
              <a:rPr sz="1600" spc="33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организацию</a:t>
            </a:r>
            <a:r>
              <a:rPr sz="1600" spc="35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высшего</a:t>
            </a:r>
            <a:r>
              <a:rPr sz="1600" spc="34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или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среднего</a:t>
            </a:r>
            <a:r>
              <a:rPr sz="1600" spc="4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профессионального</a:t>
            </a:r>
            <a:r>
              <a:rPr sz="1600" spc="4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образования</a:t>
            </a:r>
            <a:r>
              <a:rPr sz="1600" spc="4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600" spc="5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основе</a:t>
            </a:r>
            <a:r>
              <a:rPr sz="1600" spc="5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отдельного конкурса;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04800" marR="29845" indent="-285750" algn="just">
              <a:lnSpc>
                <a:spcPct val="100000"/>
              </a:lnSpc>
              <a:buSzPct val="103000"/>
              <a:buFont typeface="Wingdings" panose="05000000000000000000"/>
              <a:buChar char=""/>
              <a:tabLst>
                <a:tab pos="304800" algn="l"/>
              </a:tabLst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бесплатное</a:t>
            </a:r>
            <a:r>
              <a:rPr sz="1600" spc="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обучение</a:t>
            </a:r>
            <a:r>
              <a:rPr sz="16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(в</a:t>
            </a:r>
            <a:r>
              <a:rPr sz="1600" spc="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случае</a:t>
            </a:r>
            <a:r>
              <a:rPr sz="1600" spc="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поступления</a:t>
            </a:r>
            <a:r>
              <a:rPr sz="1600" spc="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рамках</a:t>
            </a:r>
            <a:r>
              <a:rPr sz="1600" spc="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федеральной квоты);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04800" marR="30480" indent="-285750" algn="just">
              <a:lnSpc>
                <a:spcPct val="100000"/>
              </a:lnSpc>
              <a:buSzPct val="103000"/>
              <a:buFont typeface="Wingdings" panose="05000000000000000000"/>
              <a:buChar char=""/>
              <a:tabLst>
                <a:tab pos="304800" algn="l"/>
              </a:tabLst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гарантированное</a:t>
            </a:r>
            <a:r>
              <a:rPr sz="1600" spc="2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трудоустройство</a:t>
            </a:r>
            <a:r>
              <a:rPr sz="1600" spc="1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3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полученной</a:t>
            </a:r>
            <a:r>
              <a:rPr sz="1600" spc="2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профессии</a:t>
            </a:r>
            <a:r>
              <a:rPr sz="1600" spc="2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или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специальности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срок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не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менее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-30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лет;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04165" indent="-285115" algn="just">
              <a:lnSpc>
                <a:spcPct val="100000"/>
              </a:lnSpc>
              <a:buSzPct val="103000"/>
              <a:buFont typeface="Wingdings" panose="05000000000000000000"/>
              <a:buChar char=""/>
              <a:tabLst>
                <a:tab pos="304165" algn="l"/>
              </a:tabLst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получение</a:t>
            </a:r>
            <a:r>
              <a:rPr sz="1600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региональных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мер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поддержки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период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обучения.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461645" algn="just">
              <a:lnSpc>
                <a:spcPct val="100000"/>
              </a:lnSpc>
            </a:pP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Механизм</a:t>
            </a:r>
            <a:r>
              <a:rPr sz="1600" b="1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организации</a:t>
            </a:r>
            <a:r>
              <a:rPr sz="1600" b="1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целевого</a:t>
            </a:r>
            <a:r>
              <a:rPr sz="1600" b="1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обучения</a:t>
            </a:r>
            <a:r>
              <a:rPr sz="1600" b="1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b="1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b="1" spc="-10" dirty="0">
                <a:latin typeface="Times New Roman" panose="02020603050405020304"/>
                <a:cs typeface="Times New Roman" panose="02020603050405020304"/>
              </a:rPr>
              <a:t>районе имени Лазо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14605" indent="457200" algn="just">
              <a:lnSpc>
                <a:spcPct val="100000"/>
              </a:lnSpc>
            </a:pP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Управление образования</a:t>
            </a:r>
            <a:r>
              <a:rPr sz="1600" spc="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осуществляет</a:t>
            </a:r>
            <a:r>
              <a:rPr sz="1600" spc="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сбор</a:t>
            </a:r>
            <a:r>
              <a:rPr sz="1600" spc="1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заявок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                    </a:t>
            </a:r>
            <a:r>
              <a:rPr sz="1600" spc="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114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от</a:t>
            </a:r>
            <a:r>
              <a:rPr sz="1600" spc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работодателей 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района</a:t>
            </a:r>
            <a:r>
              <a:rPr sz="1600" spc="3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600" spc="3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202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5</a:t>
            </a:r>
            <a:r>
              <a:rPr sz="1600" spc="33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год</a:t>
            </a:r>
            <a:r>
              <a:rPr sz="1600" spc="29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spc="33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потребности</a:t>
            </a:r>
            <a:r>
              <a:rPr sz="1600" spc="32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lang="ru-RU" altLang="" sz="1600" spc="325" dirty="0">
                <a:latin typeface="Times New Roman" panose="02020603050405020304"/>
                <a:cs typeface="Times New Roman" panose="02020603050405020304"/>
              </a:rPr>
              <a:t>          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33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подготовке</a:t>
            </a:r>
            <a:r>
              <a:rPr sz="1600" spc="25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необходимых специалистов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600" b="1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b="1" spc="-35" dirty="0">
                <a:latin typeface="Times New Roman" panose="02020603050405020304"/>
                <a:cs typeface="Times New Roman" panose="02020603050405020304"/>
              </a:rPr>
              <a:t>В срок до 10 июня 2025 г.   </a:t>
            </a:r>
            <a:r>
              <a:rPr lang="ru-RU" altLang="" sz="1600" b="0" spc="-35" dirty="0">
                <a:latin typeface="Times New Roman" panose="02020603050405020304"/>
                <a:cs typeface="Times New Roman" panose="02020603050405020304"/>
              </a:rPr>
              <a:t>на платформе «Работа в России» публикуются предложения о заключении договоров о целевом обучении;</a:t>
            </a:r>
            <a:endParaRPr sz="1600" b="1" spc="-35" dirty="0">
              <a:latin typeface="Times New Roman" panose="02020603050405020304"/>
              <a:cs typeface="Times New Roman" panose="02020603050405020304"/>
            </a:endParaRPr>
          </a:p>
          <a:p>
            <a:pPr marL="12700" marR="14605" indent="457200" algn="just">
              <a:lnSpc>
                <a:spcPct val="100000"/>
              </a:lnSpc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23495" indent="449580" algn="just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Гражданин,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претендующий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6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целевое</a:t>
            </a:r>
            <a:r>
              <a:rPr sz="16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обучение,</a:t>
            </a:r>
            <a:r>
              <a:rPr sz="1600" spc="-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предоставляет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    </a:t>
            </a:r>
            <a:r>
              <a:rPr sz="16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в 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Управление образования</a:t>
            </a:r>
            <a:r>
              <a:rPr sz="1600" spc="2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необходимый</a:t>
            </a:r>
            <a:r>
              <a:rPr sz="1600" spc="2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пакет</a:t>
            </a:r>
            <a:r>
              <a:rPr sz="1600" spc="3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документов</a:t>
            </a:r>
            <a:r>
              <a:rPr sz="1600" spc="3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для</a:t>
            </a:r>
            <a:r>
              <a:rPr sz="1600" spc="3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участия</a:t>
            </a:r>
            <a:r>
              <a:rPr sz="1600" spc="3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в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отборе</a:t>
            </a:r>
            <a:r>
              <a:rPr sz="1600" spc="14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претендентов</a:t>
            </a:r>
            <a:r>
              <a:rPr sz="1600" spc="14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600" spc="15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право</a:t>
            </a:r>
            <a:r>
              <a:rPr sz="1600" spc="14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заключения</a:t>
            </a:r>
            <a:r>
              <a:rPr sz="1600" spc="13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договоров</a:t>
            </a:r>
            <a:r>
              <a:rPr sz="1600" spc="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125" dirty="0">
                <a:latin typeface="Times New Roman" panose="02020603050405020304"/>
                <a:cs typeface="Times New Roman" panose="02020603050405020304"/>
              </a:rPr>
              <a:t>   </a:t>
            </a:r>
            <a:r>
              <a:rPr sz="1600" spc="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spc="15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целевом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обучении</a:t>
            </a:r>
            <a:r>
              <a:rPr sz="1600" spc="2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специальности,</a:t>
            </a:r>
            <a:r>
              <a:rPr sz="1600" spc="2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выбранной</a:t>
            </a:r>
            <a:r>
              <a:rPr sz="1600" spc="2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из</a:t>
            </a:r>
            <a:r>
              <a:rPr sz="1600" spc="2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перечня</a:t>
            </a:r>
            <a:r>
              <a:rPr sz="1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предложений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,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sz="1600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b="1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срок</a:t>
            </a:r>
            <a:r>
              <a:rPr sz="1600" b="1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до</a:t>
            </a:r>
            <a:r>
              <a:rPr sz="1600" b="1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lang="ru-RU" altLang="" sz="1600" b="1" dirty="0">
                <a:latin typeface="Times New Roman" panose="02020603050405020304"/>
                <a:cs typeface="Times New Roman" panose="02020603050405020304"/>
              </a:rPr>
              <a:t>5</a:t>
            </a:r>
            <a:r>
              <a:rPr sz="1600" b="1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b="1" spc="-30" dirty="0">
                <a:latin typeface="Times New Roman" panose="02020603050405020304"/>
                <a:cs typeface="Times New Roman" panose="02020603050405020304"/>
              </a:rPr>
              <a:t>июля</a:t>
            </a:r>
            <a:r>
              <a:rPr sz="1600" b="1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202</a:t>
            </a:r>
            <a:r>
              <a:rPr lang="ru-RU" altLang="" sz="1600" b="1" dirty="0">
                <a:latin typeface="Times New Roman" panose="02020603050405020304"/>
                <a:cs typeface="Times New Roman" panose="02020603050405020304"/>
              </a:rPr>
              <a:t>5</a:t>
            </a:r>
            <a:r>
              <a:rPr sz="1600" b="1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года;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34925" indent="449580" algn="just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С</a:t>
            </a:r>
            <a:r>
              <a:rPr sz="1600" spc="1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гражданином,</a:t>
            </a:r>
            <a:r>
              <a:rPr sz="1600" spc="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прошедшим</a:t>
            </a:r>
            <a:r>
              <a:rPr sz="1600" spc="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отбор</a:t>
            </a:r>
            <a:r>
              <a:rPr sz="1600" spc="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претендентов,</a:t>
            </a:r>
            <a:r>
              <a:rPr sz="1600" spc="1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Управление образования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заключает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договор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обучении;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5080" indent="449580" algn="just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Гражданин,</a:t>
            </a:r>
            <a:r>
              <a:rPr sz="1600" spc="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заключивший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договор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spc="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6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обучении,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проходит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отдельный</a:t>
            </a:r>
            <a:r>
              <a:rPr sz="1600" spc="11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конкурс</a:t>
            </a:r>
            <a:r>
              <a:rPr sz="1600" spc="9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13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образовательной</a:t>
            </a:r>
            <a:r>
              <a:rPr sz="1600" spc="10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организации</a:t>
            </a:r>
            <a:r>
              <a:rPr sz="1600" spc="12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высшего</a:t>
            </a:r>
            <a:r>
              <a:rPr sz="1600" spc="12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или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среднего</a:t>
            </a:r>
            <a:r>
              <a:rPr sz="1600" spc="8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профессионального</a:t>
            </a:r>
            <a:r>
              <a:rPr sz="1600" spc="114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образования,</a:t>
            </a:r>
            <a:r>
              <a:rPr sz="1600" spc="10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600" spc="12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право</a:t>
            </a:r>
            <a:r>
              <a:rPr sz="1600" spc="114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зачисления</a:t>
            </a:r>
            <a:r>
              <a:rPr sz="1600" spc="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95" dirty="0">
                <a:latin typeface="Times New Roman" panose="02020603050405020304"/>
                <a:cs typeface="Times New Roman" panose="02020603050405020304"/>
              </a:rPr>
              <a:t>     </a:t>
            </a:r>
            <a:r>
              <a:rPr sz="1600" spc="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в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рамках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федеральной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квоты;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17780" indent="449580" algn="just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21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окончании</a:t>
            </a:r>
            <a:r>
              <a:rPr sz="1600" spc="17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обучения</a:t>
            </a:r>
            <a:r>
              <a:rPr sz="1600" spc="18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гражданин</a:t>
            </a:r>
            <a:r>
              <a:rPr sz="1600" spc="204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осуществляет</a:t>
            </a:r>
            <a:r>
              <a:rPr sz="1600" spc="229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трудовую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деятельность</a:t>
            </a:r>
            <a:r>
              <a:rPr sz="1600" spc="1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</a:t>
            </a:r>
            <a:r>
              <a:rPr sz="1600" spc="1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работодателя</a:t>
            </a:r>
            <a:r>
              <a:rPr sz="1600" spc="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1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соответствии</a:t>
            </a:r>
            <a:r>
              <a:rPr sz="1600" spc="1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</a:t>
            </a:r>
            <a:r>
              <a:rPr sz="1600" spc="1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условиями</a:t>
            </a:r>
            <a:r>
              <a:rPr sz="1600" spc="1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договора</a:t>
            </a:r>
            <a:r>
              <a:rPr sz="1600" spc="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о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обучении,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сроком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не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менее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-45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х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лет.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6" name="object 6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393700" y="6426198"/>
            <a:ext cx="382654" cy="40045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5900" y="3378202"/>
            <a:ext cx="593277" cy="59327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4160" y="4876805"/>
            <a:ext cx="540710" cy="54071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6700" y="7099302"/>
            <a:ext cx="490256" cy="49472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4800" y="8420101"/>
            <a:ext cx="397167" cy="3971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-6350"/>
            <a:ext cx="1273175" cy="436880"/>
            <a:chOff x="-6350" y="-6350"/>
            <a:chExt cx="1273175" cy="43688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60475" cy="424180"/>
            </a:xfrm>
            <a:custGeom>
              <a:avLst/>
              <a:gdLst/>
              <a:ahLst/>
              <a:cxnLst/>
              <a:rect l="l" t="t" r="r" b="b"/>
              <a:pathLst>
                <a:path w="1260475" h="424180">
                  <a:moveTo>
                    <a:pt x="1048255" y="423804"/>
                  </a:moveTo>
                  <a:lnTo>
                    <a:pt x="0" y="423804"/>
                  </a:lnTo>
                  <a:lnTo>
                    <a:pt x="0" y="0"/>
                  </a:lnTo>
                  <a:lnTo>
                    <a:pt x="1048255" y="0"/>
                  </a:lnTo>
                  <a:lnTo>
                    <a:pt x="1260157" y="211902"/>
                  </a:lnTo>
                  <a:lnTo>
                    <a:pt x="1048255" y="423804"/>
                  </a:lnTo>
                  <a:close/>
                </a:path>
              </a:pathLst>
            </a:custGeom>
            <a:solidFill>
              <a:srgbClr val="E446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260475" cy="424180"/>
            </a:xfrm>
            <a:custGeom>
              <a:avLst/>
              <a:gdLst/>
              <a:ahLst/>
              <a:cxnLst/>
              <a:rect l="l" t="t" r="r" b="b"/>
              <a:pathLst>
                <a:path w="1260475" h="424180">
                  <a:moveTo>
                    <a:pt x="0" y="0"/>
                  </a:moveTo>
                  <a:lnTo>
                    <a:pt x="1048255" y="0"/>
                  </a:lnTo>
                  <a:lnTo>
                    <a:pt x="1260157" y="211902"/>
                  </a:lnTo>
                  <a:lnTo>
                    <a:pt x="1048255" y="423804"/>
                  </a:lnTo>
                  <a:lnTo>
                    <a:pt x="0" y="423804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E446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320040" y="612484"/>
            <a:ext cx="6234430" cy="997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49580" algn="just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latin typeface="Times New Roman" panose="02020603050405020304"/>
                <a:cs typeface="Times New Roman" panose="02020603050405020304"/>
              </a:rPr>
              <a:t>Перечень</a:t>
            </a:r>
            <a:r>
              <a:rPr sz="1600" b="1" spc="1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документов,</a:t>
            </a:r>
            <a:r>
              <a:rPr sz="1600" b="1" spc="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которые</a:t>
            </a:r>
            <a:r>
              <a:rPr sz="1600" b="1" spc="1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гражданину,</a:t>
            </a:r>
            <a:r>
              <a:rPr sz="1600" b="1" spc="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претендующему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600" b="1" spc="3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целевое</a:t>
            </a:r>
            <a:r>
              <a:rPr sz="1600" b="1" spc="3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обучение,</a:t>
            </a:r>
            <a:r>
              <a:rPr sz="1600" b="1" spc="3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необходимо</a:t>
            </a:r>
            <a:r>
              <a:rPr sz="1600" b="1" spc="2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представить</a:t>
            </a:r>
            <a:r>
              <a:rPr sz="1600" b="1" spc="4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для</a:t>
            </a:r>
            <a:r>
              <a:rPr sz="1600" b="1" spc="3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прохождения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отбора</a:t>
            </a:r>
            <a:r>
              <a:rPr sz="1600" b="1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претендентов</a:t>
            </a:r>
            <a:r>
              <a:rPr sz="1600" b="1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600" b="1" spc="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право</a:t>
            </a:r>
            <a:r>
              <a:rPr sz="1600" b="1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заключения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договора</a:t>
            </a:r>
            <a:r>
              <a:rPr sz="1600" b="1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b="1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600" b="1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обучении: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0040" y="1664044"/>
            <a:ext cx="21634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0215">
              <a:lnSpc>
                <a:spcPct val="100000"/>
              </a:lnSpc>
              <a:spcBef>
                <a:spcPts val="100"/>
              </a:spcBef>
              <a:tabLst>
                <a:tab pos="926465" algn="l"/>
                <a:tab pos="1018540" algn="l"/>
                <a:tab pos="1355725" algn="l"/>
                <a:tab pos="1945005" algn="l"/>
              </a:tabLst>
            </a:pP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1)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заявление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об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договора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	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целевом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08999" y="1664044"/>
            <a:ext cx="39350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795">
              <a:lnSpc>
                <a:spcPct val="100000"/>
              </a:lnSpc>
              <a:spcBef>
                <a:spcPts val="100"/>
              </a:spcBef>
              <a:tabLst>
                <a:tab pos="875030" algn="l"/>
                <a:tab pos="1132205" algn="l"/>
                <a:tab pos="1879600" algn="l"/>
                <a:tab pos="2240280" algn="l"/>
                <a:tab pos="2898140" algn="l"/>
              </a:tabLst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участии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отборе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право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заключения обучении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58654" y="1907888"/>
            <a:ext cx="2880360" cy="258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  <a:tabLst>
                <a:tab pos="337820" algn="l"/>
                <a:tab pos="1948180" algn="l"/>
                <a:tab pos="2656840" algn="l"/>
              </a:tabLst>
            </a:pP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с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Управлением образования по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0040" y="2151728"/>
            <a:ext cx="2156460" cy="504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установленной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форме;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462915">
              <a:lnSpc>
                <a:spcPct val="100000"/>
              </a:lnSpc>
              <a:tabLst>
                <a:tab pos="926465" algn="l"/>
                <a:tab pos="1944370" algn="l"/>
              </a:tabLst>
            </a:pP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2)</a:t>
            </a:r>
            <a:r>
              <a:rPr lang="ru-RU" altLang="" sz="1600" spc="-25" dirty="0">
                <a:latin typeface="Times New Roman" panose="02020603050405020304"/>
                <a:cs typeface="Times New Roman" panose="02020603050405020304"/>
              </a:rPr>
              <a:t>    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согласие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на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22905" y="2395567"/>
            <a:ext cx="381635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9670" algn="l"/>
                <a:tab pos="2672080" algn="l"/>
                <a:tab pos="3592195" algn="l"/>
              </a:tabLst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обработку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персональных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данных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по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0040" y="2639695"/>
            <a:ext cx="2840355" cy="334010"/>
          </a:xfrm>
          <a:prstGeom prst="rect">
            <a:avLst/>
          </a:prstGeom>
        </p:spPr>
        <p:txBody>
          <a:bodyPr vert="horz" wrap="square" lIns="0" tIns="1270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установленной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форме;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5080" indent="450215">
              <a:lnSpc>
                <a:spcPct val="100000"/>
              </a:lnSpc>
              <a:tabLst>
                <a:tab pos="926465" algn="l"/>
                <a:tab pos="1181735" algn="l"/>
                <a:tab pos="1675130" algn="l"/>
                <a:tab pos="2443480" algn="l"/>
              </a:tabLst>
            </a:pPr>
            <a:endParaRPr lang="ru-RU" altLang=""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2100" y="2894043"/>
            <a:ext cx="6219825" cy="763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0215">
              <a:lnSpc>
                <a:spcPct val="100000"/>
              </a:lnSpc>
              <a:spcBef>
                <a:spcPts val="100"/>
              </a:spcBef>
              <a:tabLst>
                <a:tab pos="926465" algn="l"/>
                <a:tab pos="1089660" algn="l"/>
              </a:tabLst>
            </a:pPr>
            <a:r>
              <a:rPr lang="ru-RU" altLang="" sz="1600" spc="-25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)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копия</a:t>
            </a:r>
            <a:r>
              <a:rPr sz="1600" spc="-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документа</a:t>
            </a:r>
            <a:r>
              <a:rPr sz="1600" spc="-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государственного</a:t>
            </a:r>
            <a:r>
              <a:rPr sz="1600" spc="-1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образца</a:t>
            </a:r>
            <a:r>
              <a:rPr sz="16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</a:t>
            </a:r>
            <a:r>
              <a:rPr sz="16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основном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 или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среднем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общем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  <a:sym typeface="+mn-ea"/>
              </a:rPr>
              <a:t>образовании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  <a:sym typeface="+mn-ea"/>
              </a:rPr>
              <a:t>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5080" indent="450215">
              <a:lnSpc>
                <a:spcPct val="100000"/>
              </a:lnSpc>
              <a:spcBef>
                <a:spcPts val="100"/>
              </a:spcBef>
              <a:tabLst>
                <a:tab pos="926465" algn="l"/>
                <a:tab pos="1089660" algn="l"/>
              </a:tabLst>
            </a:pPr>
            <a:endParaRPr lang="ru-RU" altLang="" sz="1600" spc="-10" dirty="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2100" y="3417570"/>
            <a:ext cx="6426835" cy="1982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0">
              <a:lnSpc>
                <a:spcPct val="100000"/>
              </a:lnSpc>
              <a:buNone/>
              <a:tabLst>
                <a:tab pos="926465" algn="l"/>
                <a:tab pos="961390" algn="l"/>
                <a:tab pos="1491615" algn="l"/>
                <a:tab pos="2068830" algn="l"/>
                <a:tab pos="2413635" algn="l"/>
                <a:tab pos="3076575" algn="l"/>
                <a:tab pos="4733290" algn="l"/>
                <a:tab pos="5201285" algn="l"/>
              </a:tabLst>
            </a:pP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        4)  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справка</a:t>
            </a:r>
            <a:r>
              <a:rPr sz="1600" spc="2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(ведомость)</a:t>
            </a:r>
            <a:r>
              <a:rPr sz="1600" spc="2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</a:t>
            </a:r>
            <a:r>
              <a:rPr sz="1600" spc="2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успеваемости</a:t>
            </a:r>
            <a:r>
              <a:rPr sz="1600" spc="2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за</a:t>
            </a:r>
            <a:r>
              <a:rPr sz="1600" spc="25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текущий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 учебн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ый 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год</a:t>
            </a:r>
            <a:r>
              <a:rPr lang="ru-RU" altLang="" sz="16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либо</a:t>
            </a:r>
            <a:r>
              <a:rPr lang="ru-RU" altLang="" sz="16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ее</a:t>
            </a:r>
            <a:r>
              <a:rPr lang="ru-RU" altLang=""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копия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;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endParaRPr sz="1600" dirty="0">
              <a:latin typeface="Times New Roman" panose="02020603050405020304"/>
              <a:cs typeface="Times New Roman" panose="02020603050405020304"/>
            </a:endParaRPr>
          </a:p>
          <a:p>
            <a:pPr marL="12700" marR="5080" indent="0">
              <a:lnSpc>
                <a:spcPct val="100000"/>
              </a:lnSpc>
              <a:buNone/>
              <a:tabLst>
                <a:tab pos="926465" algn="l"/>
                <a:tab pos="961390" algn="l"/>
                <a:tab pos="1491615" algn="l"/>
                <a:tab pos="2068830" algn="l"/>
                <a:tab pos="2413635" algn="l"/>
                <a:tab pos="3076575" algn="l"/>
                <a:tab pos="4733290" algn="l"/>
                <a:tab pos="5201285" algn="l"/>
              </a:tabLst>
            </a:pP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        5)  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копия</a:t>
            </a:r>
            <a:r>
              <a:rPr sz="1600" spc="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паспорта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или</a:t>
            </a:r>
            <a:r>
              <a:rPr lang="ru-RU" altLang=""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иного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документа,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удостоверяющего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личность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претендента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, СНИЛС, ИНН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;</a:t>
            </a:r>
            <a:endParaRPr sz="1600" spc="-10" dirty="0">
              <a:latin typeface="Times New Roman" panose="02020603050405020304"/>
              <a:cs typeface="Times New Roman" panose="02020603050405020304"/>
            </a:endParaRPr>
          </a:p>
          <a:p>
            <a:pPr marL="12700" marR="5080" indent="0">
              <a:lnSpc>
                <a:spcPct val="100000"/>
              </a:lnSpc>
              <a:buNone/>
              <a:tabLst>
                <a:tab pos="926465" algn="l"/>
                <a:tab pos="961390" algn="l"/>
                <a:tab pos="1491615" algn="l"/>
                <a:tab pos="2068830" algn="l"/>
                <a:tab pos="2413635" algn="l"/>
                <a:tab pos="3076575" algn="l"/>
                <a:tab pos="4733290" algn="l"/>
                <a:tab pos="5201285" algn="l"/>
              </a:tabLst>
            </a:pPr>
            <a:r>
              <a:rPr lang="ru-RU" altLang="" sz="1600">
                <a:latin typeface="Times New Roman" panose="02020603050405020304"/>
                <a:cs typeface="Times New Roman" panose="02020603050405020304"/>
              </a:rPr>
              <a:t>         6)     характеристика со школы;</a:t>
            </a:r>
            <a:endParaRPr lang="ru-RU" altLang="" sz="1600">
              <a:latin typeface="Times New Roman" panose="02020603050405020304"/>
              <a:cs typeface="Times New Roman" panose="02020603050405020304"/>
            </a:endParaRPr>
          </a:p>
          <a:p>
            <a:pPr marL="12700" marR="5080" indent="0">
              <a:lnSpc>
                <a:spcPct val="100000"/>
              </a:lnSpc>
              <a:buNone/>
              <a:tabLst>
                <a:tab pos="926465" algn="l"/>
                <a:tab pos="961390" algn="l"/>
                <a:tab pos="1491615" algn="l"/>
                <a:tab pos="2068830" algn="l"/>
                <a:tab pos="2413635" algn="l"/>
                <a:tab pos="3076575" algn="l"/>
                <a:tab pos="4733290" algn="l"/>
                <a:tab pos="5201285" algn="l"/>
              </a:tabLst>
            </a:pPr>
            <a:r>
              <a:rPr lang="ru-RU" altLang="" sz="1600">
                <a:latin typeface="Times New Roman" panose="02020603050405020304"/>
                <a:cs typeface="Times New Roman" panose="02020603050405020304"/>
              </a:rPr>
              <a:t>         7)     документы, удостоверяющие личность и полномочия родителя (законного представителя) (предоставляется при подаче заявления от имени претендента родителем (законным представителем).</a:t>
            </a:r>
            <a:endParaRPr lang="ru-RU" altLang="" sz="16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25" name="object 25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5308600" y="8305805"/>
            <a:ext cx="1410466" cy="1109733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100" y="482600"/>
            <a:ext cx="444500" cy="44565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-6350"/>
            <a:ext cx="1273175" cy="422275"/>
            <a:chOff x="-6350" y="-6350"/>
            <a:chExt cx="1273175" cy="42227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60475" cy="409575"/>
            </a:xfrm>
            <a:custGeom>
              <a:avLst/>
              <a:gdLst/>
              <a:ahLst/>
              <a:cxnLst/>
              <a:rect l="l" t="t" r="r" b="b"/>
              <a:pathLst>
                <a:path w="1260475" h="409575">
                  <a:moveTo>
                    <a:pt x="1048255" y="409139"/>
                  </a:moveTo>
                  <a:lnTo>
                    <a:pt x="0" y="409139"/>
                  </a:lnTo>
                  <a:lnTo>
                    <a:pt x="0" y="0"/>
                  </a:lnTo>
                  <a:lnTo>
                    <a:pt x="1062919" y="0"/>
                  </a:lnTo>
                  <a:lnTo>
                    <a:pt x="1260157" y="197238"/>
                  </a:lnTo>
                  <a:lnTo>
                    <a:pt x="1048255" y="409139"/>
                  </a:lnTo>
                  <a:close/>
                </a:path>
              </a:pathLst>
            </a:custGeom>
            <a:solidFill>
              <a:srgbClr val="E446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260475" cy="409575"/>
            </a:xfrm>
            <a:custGeom>
              <a:avLst/>
              <a:gdLst/>
              <a:ahLst/>
              <a:cxnLst/>
              <a:rect l="l" t="t" r="r" b="b"/>
              <a:pathLst>
                <a:path w="1260475" h="409575">
                  <a:moveTo>
                    <a:pt x="1062919" y="0"/>
                  </a:moveTo>
                  <a:lnTo>
                    <a:pt x="1260157" y="197238"/>
                  </a:lnTo>
                  <a:lnTo>
                    <a:pt x="1048255" y="409139"/>
                  </a:lnTo>
                  <a:lnTo>
                    <a:pt x="0" y="409139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E446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177800" y="624205"/>
            <a:ext cx="6586855" cy="23660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462915">
              <a:lnSpc>
                <a:spcPct val="100000"/>
              </a:lnSpc>
              <a:spcBef>
                <a:spcPts val="700"/>
              </a:spcBef>
            </a:pPr>
            <a:r>
              <a:rPr sz="1600" b="1" dirty="0">
                <a:latin typeface="Times New Roman" panose="02020603050405020304"/>
                <a:cs typeface="Times New Roman" panose="02020603050405020304"/>
              </a:rPr>
              <a:t>Куда</a:t>
            </a:r>
            <a:r>
              <a:rPr sz="1600" b="1" spc="-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подаются</a:t>
            </a:r>
            <a:r>
              <a:rPr sz="1600" b="1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документы?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29210" indent="450215">
              <a:lnSpc>
                <a:spcPct val="100000"/>
              </a:lnSpc>
              <a:spcBef>
                <a:spcPts val="600"/>
              </a:spcBef>
              <a:tabLst>
                <a:tab pos="1638935" algn="l"/>
                <a:tab pos="2651125" algn="l"/>
                <a:tab pos="2935605" algn="l"/>
                <a:tab pos="4376420" algn="l"/>
                <a:tab pos="5038725" algn="l"/>
                <a:tab pos="5336540" algn="l"/>
              </a:tabLst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Документы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подаются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Управление образования администрации муниципального района имени Лазо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одним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из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способов: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298450" marR="5080" indent="-285750">
              <a:lnSpc>
                <a:spcPct val="100000"/>
              </a:lnSpc>
              <a:spcBef>
                <a:spcPts val="600"/>
              </a:spcBef>
              <a:buSzPct val="103000"/>
              <a:buFont typeface="Wingdings" panose="05000000000000000000"/>
              <a:buChar char=""/>
              <a:tabLst>
                <a:tab pos="298450" algn="l"/>
                <a:tab pos="959485" algn="l"/>
                <a:tab pos="1418590" algn="l"/>
                <a:tab pos="2357120" algn="l"/>
                <a:tab pos="3100070" algn="l"/>
                <a:tab pos="3451225" algn="l"/>
                <a:tab pos="4226560" algn="l"/>
                <a:tab pos="5402580" algn="l"/>
                <a:tab pos="5993130" algn="l"/>
              </a:tabLst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лично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или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почтовой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связью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адресу: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Хабаровский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край,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          р-он им. Лазо, п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.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Пе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реяславка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,</a:t>
            </a:r>
            <a:r>
              <a:rPr sz="16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ул.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Постышева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,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д.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15, 2 эт., 2 каб.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297815" indent="-285115">
              <a:lnSpc>
                <a:spcPct val="100000"/>
              </a:lnSpc>
              <a:spcBef>
                <a:spcPts val="600"/>
              </a:spcBef>
              <a:buSzPct val="103000"/>
              <a:buFont typeface="Wingdings" panose="05000000000000000000"/>
              <a:buChar char=""/>
              <a:tabLst>
                <a:tab pos="297815" algn="l"/>
              </a:tabLst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электронной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почте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" sz="1600" spc="-10" dirty="0">
                <a:latin typeface="Times New Roman" panose="02020603050405020304"/>
                <a:cs typeface="Times New Roman" panose="02020603050405020304"/>
                <a:hlinkClick r:id="rId1"/>
              </a:rPr>
              <a:t>obrlazo@yandex.ru</a:t>
            </a:r>
            <a:r>
              <a:rPr sz="1600" spc="-10" dirty="0">
                <a:latin typeface="Times New Roman" panose="02020603050405020304"/>
                <a:cs typeface="Times New Roman" panose="02020603050405020304"/>
                <a:hlinkClick r:id="rId1"/>
              </a:rPr>
              <a:t>.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27940" indent="450215">
              <a:lnSpc>
                <a:spcPct val="100000"/>
              </a:lnSpc>
              <a:spcBef>
                <a:spcPts val="600"/>
              </a:spcBef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Подробную</a:t>
            </a:r>
            <a:r>
              <a:rPr sz="1600" spc="1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информацию</a:t>
            </a:r>
            <a:r>
              <a:rPr sz="1600" spc="1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spc="2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600" spc="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обучении</a:t>
            </a:r>
            <a:r>
              <a:rPr sz="1600" spc="1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можно</a:t>
            </a:r>
            <a:r>
              <a:rPr sz="1600" spc="1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узнать</a:t>
            </a:r>
            <a:r>
              <a:rPr sz="1600" spc="1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195" dirty="0">
                <a:latin typeface="Times New Roman" panose="02020603050405020304"/>
                <a:cs typeface="Times New Roman" panose="02020603050405020304"/>
              </a:rPr>
              <a:t>        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в </a:t>
            </a:r>
            <a:r>
              <a:rPr lang="ru-RU" sz="1600" spc="-50" dirty="0">
                <a:latin typeface="Times New Roman" panose="02020603050405020304"/>
                <a:cs typeface="Times New Roman" panose="02020603050405020304"/>
              </a:rPr>
              <a:t>Управлении образования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номеру</a:t>
            </a:r>
            <a:r>
              <a:rPr sz="1600" spc="-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телефона:</a:t>
            </a:r>
            <a:r>
              <a:rPr sz="16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8(4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2154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)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21-8-83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.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3700" y="4267200"/>
            <a:ext cx="6042266" cy="39849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4255116" y="7693506"/>
            <a:ext cx="2260092" cy="1723803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-6350" y="-6350"/>
            <a:ext cx="6870700" cy="210185"/>
            <a:chOff x="-6350" y="-6350"/>
            <a:chExt cx="6870700" cy="21018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6858000" cy="197485"/>
            </a:xfrm>
            <a:custGeom>
              <a:avLst/>
              <a:gdLst/>
              <a:ahLst/>
              <a:cxnLst/>
              <a:rect l="l" t="t" r="r" b="b"/>
              <a:pathLst>
                <a:path w="6858000" h="197485">
                  <a:moveTo>
                    <a:pt x="6858000" y="197238"/>
                  </a:moveTo>
                  <a:lnTo>
                    <a:pt x="0" y="197238"/>
                  </a:lnTo>
                  <a:lnTo>
                    <a:pt x="0" y="0"/>
                  </a:lnTo>
                  <a:lnTo>
                    <a:pt x="6858000" y="0"/>
                  </a:lnTo>
                  <a:lnTo>
                    <a:pt x="6858000" y="197238"/>
                  </a:lnTo>
                  <a:close/>
                </a:path>
              </a:pathLst>
            </a:custGeom>
            <a:solidFill>
              <a:srgbClr val="69B3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6858000" cy="197485"/>
            </a:xfrm>
            <a:custGeom>
              <a:avLst/>
              <a:gdLst/>
              <a:ahLst/>
              <a:cxnLst/>
              <a:rect l="l" t="t" r="r" b="b"/>
              <a:pathLst>
                <a:path w="6858000" h="197485">
                  <a:moveTo>
                    <a:pt x="6858000" y="0"/>
                  </a:moveTo>
                  <a:lnTo>
                    <a:pt x="6858000" y="197238"/>
                  </a:lnTo>
                  <a:lnTo>
                    <a:pt x="0" y="197238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69B3E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/>
          <p:cNvGrpSpPr/>
          <p:nvPr/>
        </p:nvGrpSpPr>
        <p:grpSpPr>
          <a:xfrm>
            <a:off x="-6350" y="9472091"/>
            <a:ext cx="6870700" cy="440690"/>
            <a:chOff x="-6350" y="9472091"/>
            <a:chExt cx="6870700" cy="440690"/>
          </a:xfrm>
        </p:grpSpPr>
        <p:sp>
          <p:nvSpPr>
            <p:cNvPr id="7" name="object 7"/>
            <p:cNvSpPr/>
            <p:nvPr/>
          </p:nvSpPr>
          <p:spPr>
            <a:xfrm>
              <a:off x="0" y="9478441"/>
              <a:ext cx="6858000" cy="427990"/>
            </a:xfrm>
            <a:custGeom>
              <a:avLst/>
              <a:gdLst/>
              <a:ahLst/>
              <a:cxnLst/>
              <a:rect l="l" t="t" r="r" b="b"/>
              <a:pathLst>
                <a:path w="6858000" h="427990">
                  <a:moveTo>
                    <a:pt x="6858000" y="427558"/>
                  </a:moveTo>
                  <a:lnTo>
                    <a:pt x="0" y="427558"/>
                  </a:lnTo>
                  <a:lnTo>
                    <a:pt x="0" y="0"/>
                  </a:lnTo>
                  <a:lnTo>
                    <a:pt x="6858000" y="0"/>
                  </a:lnTo>
                  <a:lnTo>
                    <a:pt x="6858000" y="427558"/>
                  </a:lnTo>
                  <a:close/>
                </a:path>
              </a:pathLst>
            </a:custGeom>
            <a:solidFill>
              <a:srgbClr val="0033A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9478441"/>
              <a:ext cx="6858000" cy="427990"/>
            </a:xfrm>
            <a:custGeom>
              <a:avLst/>
              <a:gdLst/>
              <a:ahLst/>
              <a:cxnLst/>
              <a:rect l="l" t="t" r="r" b="b"/>
              <a:pathLst>
                <a:path w="6858000" h="427990">
                  <a:moveTo>
                    <a:pt x="0" y="0"/>
                  </a:moveTo>
                  <a:lnTo>
                    <a:pt x="6858000" y="0"/>
                  </a:lnTo>
                  <a:lnTo>
                    <a:pt x="6858000" y="427558"/>
                  </a:lnTo>
                  <a:lnTo>
                    <a:pt x="0" y="427558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033A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/>
          <p:cNvGrpSpPr/>
          <p:nvPr/>
        </p:nvGrpSpPr>
        <p:grpSpPr>
          <a:xfrm>
            <a:off x="-6350" y="-6350"/>
            <a:ext cx="1273175" cy="422275"/>
            <a:chOff x="-6350" y="-6350"/>
            <a:chExt cx="1273175" cy="422275"/>
          </a:xfrm>
        </p:grpSpPr>
        <p:sp>
          <p:nvSpPr>
            <p:cNvPr id="10" name="object 10"/>
            <p:cNvSpPr/>
            <p:nvPr/>
          </p:nvSpPr>
          <p:spPr>
            <a:xfrm>
              <a:off x="0" y="0"/>
              <a:ext cx="1260475" cy="409575"/>
            </a:xfrm>
            <a:custGeom>
              <a:avLst/>
              <a:gdLst/>
              <a:ahLst/>
              <a:cxnLst/>
              <a:rect l="l" t="t" r="r" b="b"/>
              <a:pathLst>
                <a:path w="1260475" h="409575">
                  <a:moveTo>
                    <a:pt x="1048255" y="409139"/>
                  </a:moveTo>
                  <a:lnTo>
                    <a:pt x="0" y="409139"/>
                  </a:lnTo>
                  <a:lnTo>
                    <a:pt x="0" y="0"/>
                  </a:lnTo>
                  <a:lnTo>
                    <a:pt x="1062919" y="0"/>
                  </a:lnTo>
                  <a:lnTo>
                    <a:pt x="1260157" y="197238"/>
                  </a:lnTo>
                  <a:lnTo>
                    <a:pt x="1048255" y="409139"/>
                  </a:lnTo>
                  <a:close/>
                </a:path>
              </a:pathLst>
            </a:custGeom>
            <a:solidFill>
              <a:srgbClr val="E446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0" y="0"/>
              <a:ext cx="1260475" cy="409575"/>
            </a:xfrm>
            <a:custGeom>
              <a:avLst/>
              <a:gdLst/>
              <a:ahLst/>
              <a:cxnLst/>
              <a:rect l="l" t="t" r="r" b="b"/>
              <a:pathLst>
                <a:path w="1260475" h="409575">
                  <a:moveTo>
                    <a:pt x="1062919" y="0"/>
                  </a:moveTo>
                  <a:lnTo>
                    <a:pt x="1260157" y="197238"/>
                  </a:lnTo>
                  <a:lnTo>
                    <a:pt x="1048255" y="409139"/>
                  </a:lnTo>
                  <a:lnTo>
                    <a:pt x="0" y="409139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E446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370840" y="1698155"/>
            <a:ext cx="6200140" cy="421386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457200">
              <a:lnSpc>
                <a:spcPct val="101000"/>
              </a:lnSpc>
              <a:spcBef>
                <a:spcPts val="85"/>
              </a:spcBef>
              <a:tabLst>
                <a:tab pos="1868805" algn="l"/>
                <a:tab pos="2489835" algn="l"/>
                <a:tab pos="3505200" algn="l"/>
                <a:tab pos="4638675" algn="l"/>
                <a:tab pos="6007735" algn="l"/>
              </a:tabLst>
            </a:pP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Управление образования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оказывает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гражданам,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обучающимся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в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рамках</a:t>
            </a:r>
            <a:r>
              <a:rPr sz="1600" spc="1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договоров</a:t>
            </a:r>
            <a:r>
              <a:rPr sz="1600" spc="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spc="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600" spc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обучении,</a:t>
            </a:r>
            <a:r>
              <a:rPr sz="1600" spc="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следующие</a:t>
            </a:r>
            <a:r>
              <a:rPr sz="1600" spc="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меры</a:t>
            </a:r>
            <a:r>
              <a:rPr sz="1600" spc="1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поддержки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(</a:t>
            </a:r>
            <a:r>
              <a:rPr sz="1600" i="1" dirty="0">
                <a:latin typeface="Times New Roman" panose="02020603050405020304"/>
                <a:cs typeface="Times New Roman" panose="02020603050405020304"/>
              </a:rPr>
              <a:t>утверждены</a:t>
            </a:r>
            <a:r>
              <a:rPr sz="1600" i="1" spc="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i="1" dirty="0">
                <a:latin typeface="Times New Roman" panose="02020603050405020304"/>
                <a:cs typeface="Times New Roman" panose="02020603050405020304"/>
              </a:rPr>
              <a:t>постановлением</a:t>
            </a:r>
            <a:r>
              <a:rPr sz="1600" i="1" spc="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i="1" dirty="0">
                <a:latin typeface="Times New Roman" panose="02020603050405020304"/>
                <a:cs typeface="Times New Roman" panose="02020603050405020304"/>
              </a:rPr>
              <a:t>администрации муниципального района имнени Лазо</a:t>
            </a:r>
            <a:r>
              <a:rPr sz="1600" i="1" spc="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i="1" spc="-25" dirty="0">
                <a:latin typeface="Times New Roman" panose="02020603050405020304"/>
                <a:cs typeface="Times New Roman" panose="02020603050405020304"/>
              </a:rPr>
              <a:t>от </a:t>
            </a:r>
            <a:r>
              <a:rPr sz="1600" i="1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lang="ru-RU" altLang="" sz="1600" i="1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600" i="1" dirty="0">
                <a:latin typeface="Times New Roman" panose="02020603050405020304"/>
                <a:cs typeface="Times New Roman" panose="02020603050405020304"/>
              </a:rPr>
              <a:t>.</a:t>
            </a:r>
            <a:r>
              <a:rPr lang="ru-RU" altLang="" sz="1600" i="1" dirty="0">
                <a:latin typeface="Times New Roman" panose="02020603050405020304"/>
                <a:cs typeface="Times New Roman" panose="02020603050405020304"/>
              </a:rPr>
              <a:t>11</a:t>
            </a:r>
            <a:r>
              <a:rPr sz="1600" i="1" dirty="0">
                <a:latin typeface="Times New Roman" panose="02020603050405020304"/>
                <a:cs typeface="Times New Roman" panose="02020603050405020304"/>
              </a:rPr>
              <a:t>.202</a:t>
            </a:r>
            <a:r>
              <a:rPr lang="ru-RU" altLang="" sz="1600" i="1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600" i="1" dirty="0">
                <a:latin typeface="Times New Roman" panose="02020603050405020304"/>
                <a:cs typeface="Times New Roman" panose="02020603050405020304"/>
              </a:rPr>
              <a:t> №</a:t>
            </a:r>
            <a:r>
              <a:rPr sz="1600" i="1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i="1" spc="-1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lang="ru-RU" altLang="" sz="1600" i="1" spc="-10" dirty="0">
                <a:latin typeface="Times New Roman" panose="02020603050405020304"/>
                <a:cs typeface="Times New Roman" panose="02020603050405020304"/>
              </a:rPr>
              <a:t>270</a:t>
            </a:r>
            <a:r>
              <a:rPr sz="1600" i="1" spc="-10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ru-RU" altLang="" sz="1600" i="1" spc="-10" dirty="0">
                <a:latin typeface="Times New Roman" panose="02020603050405020304"/>
                <a:cs typeface="Times New Roman" panose="02020603050405020304"/>
              </a:rPr>
              <a:t>па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):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4965" indent="-342265">
              <a:lnSpc>
                <a:spcPts val="1925"/>
              </a:lnSpc>
              <a:buSzPct val="103000"/>
              <a:buAutoNum type="arabicParenR"/>
              <a:tabLst>
                <a:tab pos="354965" algn="l"/>
                <a:tab pos="796290" algn="l"/>
                <a:tab pos="2127250" algn="l"/>
                <a:tab pos="2479675" algn="l"/>
                <a:tab pos="3137535" algn="l"/>
                <a:tab pos="3831590" algn="l"/>
                <a:tab pos="4774565" algn="l"/>
                <a:tab pos="4985385" algn="l"/>
              </a:tabLst>
            </a:pP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для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обучающихся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очной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форме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обучения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ежемесячная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355600">
              <a:lnSpc>
                <a:spcPts val="1915"/>
              </a:lnSpc>
            </a:pP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материальная</a:t>
            </a:r>
            <a:r>
              <a:rPr sz="1600" b="1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выплата</a:t>
            </a:r>
            <a:r>
              <a:rPr sz="1600" b="1" spc="-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(стипендия)</a:t>
            </a:r>
            <a:r>
              <a:rPr sz="16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размере: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297815" lvl="1" indent="-285115">
              <a:lnSpc>
                <a:spcPct val="100000"/>
              </a:lnSpc>
              <a:buSzPct val="103000"/>
              <a:buFont typeface="Wingdings" panose="05000000000000000000"/>
              <a:buChar char=""/>
              <a:tabLst>
                <a:tab pos="297815" algn="l"/>
              </a:tabLst>
            </a:pP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4 000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рублей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месяц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для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обучающихся</a:t>
            </a:r>
            <a:r>
              <a:rPr sz="1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оценку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«отлично»;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297815" lvl="1" indent="-285115">
              <a:lnSpc>
                <a:spcPct val="100000"/>
              </a:lnSpc>
              <a:buSzPct val="103000"/>
              <a:buFont typeface="Wingdings" panose="05000000000000000000"/>
              <a:buChar char=""/>
              <a:tabLst>
                <a:tab pos="297815" algn="l"/>
                <a:tab pos="557530" algn="l"/>
                <a:tab pos="1019810" algn="l"/>
                <a:tab pos="1773555" algn="l"/>
                <a:tab pos="2000250" algn="l"/>
                <a:tab pos="2456180" algn="l"/>
                <a:tab pos="3801745" algn="l"/>
                <a:tab pos="4158615" algn="l"/>
                <a:tab pos="4930775" algn="l"/>
                <a:tab pos="5995035" algn="l"/>
              </a:tabLst>
            </a:pP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3 000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рублей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 в месяц 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ru-RU" altLang="" sz="1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для</a:t>
            </a:r>
            <a:r>
              <a:rPr lang="ru-RU" altLang=""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обучающихся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lang="ru-RU" altLang=""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оценки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«отлично»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и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298450">
              <a:lnSpc>
                <a:spcPct val="100000"/>
              </a:lnSpc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«хорошо»;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297815" lvl="1" indent="-285115">
              <a:lnSpc>
                <a:spcPct val="100000"/>
              </a:lnSpc>
              <a:buSzPct val="103000"/>
              <a:buFont typeface="Wingdings" panose="05000000000000000000"/>
              <a:buChar char=""/>
              <a:tabLst>
                <a:tab pos="297815" algn="l"/>
              </a:tabLst>
            </a:pPr>
            <a:r>
              <a:rPr lang="ru-RU" altLang="" sz="1600" spc="5" dirty="0">
                <a:latin typeface="Times New Roman" panose="02020603050405020304"/>
                <a:cs typeface="Times New Roman" panose="02020603050405020304"/>
              </a:rPr>
              <a:t>2 500</a:t>
            </a:r>
            <a:r>
              <a:rPr sz="16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рублей</a:t>
            </a:r>
            <a:r>
              <a:rPr sz="1600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sz="16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для</a:t>
            </a:r>
            <a:r>
              <a:rPr sz="16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обучающихся</a:t>
            </a:r>
            <a:r>
              <a:rPr sz="1600" spc="-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на оценки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«отлично»,</a:t>
            </a:r>
            <a:r>
              <a:rPr sz="1600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«хорошо»</a:t>
            </a:r>
            <a:r>
              <a:rPr sz="1600" spc="-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и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298450">
              <a:lnSpc>
                <a:spcPct val="100000"/>
              </a:lnSpc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«удовлетворительно»;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71755" indent="457200" algn="just">
              <a:lnSpc>
                <a:spcPct val="100000"/>
              </a:lnSpc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Согласно</a:t>
            </a:r>
            <a:r>
              <a:rPr sz="1600" spc="114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порядк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у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,</a:t>
            </a:r>
            <a:r>
              <a:rPr sz="1600" spc="14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утвержденн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ому</a:t>
            </a:r>
            <a:r>
              <a:rPr sz="1600" spc="15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постановлением администрации муниципального района имени Лазо</a:t>
            </a:r>
            <a:r>
              <a:rPr sz="1600" spc="1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от</a:t>
            </a:r>
            <a:r>
              <a:rPr sz="1600" spc="2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235" dirty="0">
                <a:latin typeface="Times New Roman" panose="02020603050405020304"/>
                <a:cs typeface="Times New Roman" panose="02020603050405020304"/>
              </a:rPr>
              <a:t>21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.1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.202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600" spc="24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№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1270-па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,</a:t>
            </a:r>
            <a:r>
              <a:rPr sz="1600" spc="24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вышеуказанные</a:t>
            </a:r>
            <a:r>
              <a:rPr sz="1600" spc="22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меры</a:t>
            </a:r>
            <a:r>
              <a:rPr sz="1600" spc="25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поддержки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оказываются</a:t>
            </a:r>
            <a:r>
              <a:rPr sz="1600" spc="42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гражданам</a:t>
            </a:r>
            <a:r>
              <a:rPr sz="1600" spc="44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434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их</a:t>
            </a:r>
            <a:r>
              <a:rPr sz="1600" spc="44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заявлению</a:t>
            </a:r>
            <a:r>
              <a:rPr sz="1600" spc="42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при</a:t>
            </a:r>
            <a:r>
              <a:rPr sz="1600" spc="434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соблюдении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определенных</a:t>
            </a:r>
            <a:r>
              <a:rPr sz="1600" spc="-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условий.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8010" y="775685"/>
            <a:ext cx="6148070" cy="646430"/>
          </a:xfrm>
          <a:prstGeom prst="rect">
            <a:avLst/>
          </a:prstGeom>
          <a:ln w="19050">
            <a:solidFill>
              <a:srgbClr val="5B9AD4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0805" marR="83820" indent="449580">
              <a:lnSpc>
                <a:spcPct val="100000"/>
              </a:lnSpc>
              <a:spcBef>
                <a:spcPts val="295"/>
              </a:spcBef>
            </a:pPr>
            <a:r>
              <a:rPr sz="1800" b="1" dirty="0">
                <a:latin typeface="Times New Roman" panose="02020603050405020304"/>
                <a:cs typeface="Times New Roman" panose="02020603050405020304"/>
              </a:rPr>
              <a:t>II.</a:t>
            </a:r>
            <a:r>
              <a:rPr sz="1800" b="1" spc="2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Меры</a:t>
            </a:r>
            <a:r>
              <a:rPr sz="1800" b="1" spc="2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поддержки</a:t>
            </a:r>
            <a:r>
              <a:rPr sz="1800" b="1" spc="229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для</a:t>
            </a:r>
            <a:r>
              <a:rPr sz="1800" b="1" spc="2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граждан,</a:t>
            </a:r>
            <a:r>
              <a:rPr sz="1800" b="1" spc="2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обучающихся</a:t>
            </a:r>
            <a:r>
              <a:rPr sz="1800" b="1" spc="1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25" dirty="0">
                <a:latin typeface="Times New Roman" panose="02020603050405020304"/>
                <a:cs typeface="Times New Roman" panose="02020603050405020304"/>
              </a:rPr>
              <a:t>по 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договорам</a:t>
            </a:r>
            <a:r>
              <a:rPr sz="1800" b="1" spc="-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800" b="1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800" b="1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10" dirty="0">
                <a:latin typeface="Times New Roman" panose="02020603050405020304"/>
                <a:cs typeface="Times New Roman" panose="02020603050405020304"/>
              </a:rPr>
              <a:t>обучении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430" y="4495793"/>
            <a:ext cx="419006" cy="438499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5900" y="1473202"/>
            <a:ext cx="602206" cy="60220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-6350"/>
            <a:ext cx="1273175" cy="422275"/>
            <a:chOff x="-6350" y="-6350"/>
            <a:chExt cx="1273175" cy="42227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60475" cy="409575"/>
            </a:xfrm>
            <a:custGeom>
              <a:avLst/>
              <a:gdLst/>
              <a:ahLst/>
              <a:cxnLst/>
              <a:rect l="l" t="t" r="r" b="b"/>
              <a:pathLst>
                <a:path w="1260475" h="409575">
                  <a:moveTo>
                    <a:pt x="1048255" y="409139"/>
                  </a:moveTo>
                  <a:lnTo>
                    <a:pt x="0" y="409139"/>
                  </a:lnTo>
                  <a:lnTo>
                    <a:pt x="0" y="0"/>
                  </a:lnTo>
                  <a:lnTo>
                    <a:pt x="1062919" y="0"/>
                  </a:lnTo>
                  <a:lnTo>
                    <a:pt x="1260157" y="197238"/>
                  </a:lnTo>
                  <a:lnTo>
                    <a:pt x="1048255" y="409139"/>
                  </a:lnTo>
                  <a:close/>
                </a:path>
              </a:pathLst>
            </a:custGeom>
            <a:solidFill>
              <a:srgbClr val="E446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260475" cy="409575"/>
            </a:xfrm>
            <a:custGeom>
              <a:avLst/>
              <a:gdLst/>
              <a:ahLst/>
              <a:cxnLst/>
              <a:rect l="l" t="t" r="r" b="b"/>
              <a:pathLst>
                <a:path w="1260475" h="409575">
                  <a:moveTo>
                    <a:pt x="1062919" y="0"/>
                  </a:moveTo>
                  <a:lnTo>
                    <a:pt x="1260157" y="197238"/>
                  </a:lnTo>
                  <a:lnTo>
                    <a:pt x="1048255" y="409139"/>
                  </a:lnTo>
                  <a:lnTo>
                    <a:pt x="0" y="409139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E446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370840" y="825179"/>
            <a:ext cx="6135370" cy="4947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605" indent="457200" algn="just">
              <a:lnSpc>
                <a:spcPct val="100000"/>
              </a:lnSpc>
              <a:spcBef>
                <a:spcPts val="100"/>
              </a:spcBef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 panose="02020603050405020304"/>
                <a:cs typeface="Times New Roman" panose="02020603050405020304"/>
              </a:rPr>
              <a:t>Материальная</a:t>
            </a:r>
            <a:r>
              <a:rPr sz="1600" b="1" u="sng" spc="-50" dirty="0">
                <a:uFill>
                  <a:solidFill>
                    <a:srgbClr val="00000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 panose="02020603050405020304"/>
                <a:cs typeface="Times New Roman" panose="02020603050405020304"/>
              </a:rPr>
              <a:t>выплата</a:t>
            </a:r>
            <a:r>
              <a:rPr sz="1600" b="1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назначается</a:t>
            </a:r>
            <a:r>
              <a:rPr sz="1600" spc="-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гражданам,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обучающимся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очной</a:t>
            </a:r>
            <a:r>
              <a:rPr sz="1600" spc="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форме</a:t>
            </a:r>
            <a:r>
              <a:rPr sz="1600" spc="1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обучения,</a:t>
            </a:r>
            <a:r>
              <a:rPr sz="1600" spc="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ежемесячно</a:t>
            </a:r>
            <a:r>
              <a:rPr sz="1600" spc="1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итогам</a:t>
            </a:r>
            <a:r>
              <a:rPr sz="1600" spc="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предшествующего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(отчетного)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семестра</a:t>
            </a:r>
            <a:r>
              <a:rPr sz="1600" spc="3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учетом</a:t>
            </a:r>
            <a:r>
              <a:rPr sz="1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успеваемости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при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условии: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232410" indent="-219710">
              <a:lnSpc>
                <a:spcPct val="100000"/>
              </a:lnSpc>
              <a:buAutoNum type="arabicParenR"/>
              <a:tabLst>
                <a:tab pos="232410" algn="l"/>
              </a:tabLst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отсутствия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академической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задолженности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отчетном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семестре;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232410" indent="-219710">
              <a:lnSpc>
                <a:spcPct val="100000"/>
              </a:lnSpc>
              <a:buAutoNum type="arabicParenR"/>
              <a:tabLst>
                <a:tab pos="232410" algn="l"/>
              </a:tabLst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отсутствия</a:t>
            </a:r>
            <a:r>
              <a:rPr sz="1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факта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нахождения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студента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академическом</a:t>
            </a:r>
            <a:r>
              <a:rPr sz="1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отпуске;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24130" indent="269240">
              <a:lnSpc>
                <a:spcPct val="100000"/>
              </a:lnSpc>
              <a:buAutoNum type="arabicParenR"/>
              <a:tabLst>
                <a:tab pos="281940" algn="l"/>
              </a:tabLst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предоставления</a:t>
            </a:r>
            <a:r>
              <a:rPr sz="1600" spc="3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гражданином</a:t>
            </a:r>
            <a:r>
              <a:rPr sz="1600" spc="2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3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течении</a:t>
            </a:r>
            <a:r>
              <a:rPr sz="1600" spc="25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15</a:t>
            </a:r>
            <a:r>
              <a:rPr sz="1600" spc="3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рабочих</a:t>
            </a:r>
            <a:r>
              <a:rPr sz="1600" spc="2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дней</a:t>
            </a:r>
            <a:r>
              <a:rPr sz="1600" spc="3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после окончания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семестра: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30810" lvl="1" indent="-118110">
              <a:lnSpc>
                <a:spcPct val="100000"/>
              </a:lnSpc>
              <a:buChar char="-"/>
              <a:tabLst>
                <a:tab pos="130810" algn="l"/>
              </a:tabLst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заявления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(</a:t>
            </a:r>
            <a:r>
              <a:rPr sz="1600" i="1" dirty="0">
                <a:latin typeface="Times New Roman" panose="02020603050405020304"/>
                <a:cs typeface="Times New Roman" panose="02020603050405020304"/>
              </a:rPr>
              <a:t>по </a:t>
            </a:r>
            <a:r>
              <a:rPr sz="1600" i="1" spc="-10" dirty="0">
                <a:latin typeface="Times New Roman" panose="02020603050405020304"/>
                <a:cs typeface="Times New Roman" panose="02020603050405020304"/>
              </a:rPr>
              <a:t>установленной</a:t>
            </a:r>
            <a:r>
              <a:rPr sz="1600" i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i="1" spc="-10" dirty="0">
                <a:latin typeface="Times New Roman" panose="02020603050405020304"/>
                <a:cs typeface="Times New Roman" panose="02020603050405020304"/>
              </a:rPr>
              <a:t>форме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);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21590" lvl="1" indent="210820">
              <a:lnSpc>
                <a:spcPct val="100000"/>
              </a:lnSpc>
              <a:buChar char="-"/>
              <a:tabLst>
                <a:tab pos="223520" algn="l"/>
                <a:tab pos="1111250" algn="l"/>
                <a:tab pos="1443355" algn="l"/>
                <a:tab pos="2491740" algn="l"/>
                <a:tab pos="4975860" algn="l"/>
                <a:tab pos="5209540" algn="l"/>
              </a:tabLst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выписки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из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кредитной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(банковской)</a:t>
            </a:r>
            <a:r>
              <a:rPr sz="1600" spc="4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организации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с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указанием сведений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банковских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реквизитах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номере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счета;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15240" lvl="1" indent="271780">
              <a:lnSpc>
                <a:spcPct val="100000"/>
              </a:lnSpc>
              <a:buChar char="-"/>
              <a:tabLst>
                <a:tab pos="284480" algn="l"/>
                <a:tab pos="1000760" algn="l"/>
                <a:tab pos="2148840" algn="l"/>
                <a:tab pos="3575050" algn="l"/>
                <a:tab pos="4999990" algn="l"/>
              </a:tabLst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копии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страхового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свидетельства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обязательного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пенсионного страхования.</a:t>
            </a:r>
            <a:endParaRPr sz="1600" spc="-10" dirty="0">
              <a:latin typeface="Times New Roman" panose="02020603050405020304"/>
              <a:cs typeface="Times New Roman" panose="02020603050405020304"/>
            </a:endParaRPr>
          </a:p>
          <a:p>
            <a:pPr marL="12700" marR="15240" lvl="1" indent="271780">
              <a:lnSpc>
                <a:spcPct val="100000"/>
              </a:lnSpc>
              <a:buChar char="-"/>
              <a:tabLst>
                <a:tab pos="284480" algn="l"/>
                <a:tab pos="1000760" algn="l"/>
                <a:tab pos="2148840" algn="l"/>
                <a:tab pos="3575050" algn="l"/>
                <a:tab pos="4999990" algn="l"/>
              </a:tabLst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5080" indent="457200" algn="just">
              <a:lnSpc>
                <a:spcPct val="100000"/>
              </a:lnSpc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325" dirty="0">
                <a:latin typeface="Times New Roman" panose="02020603050405020304"/>
                <a:cs typeface="Times New Roman" panose="02020603050405020304"/>
              </a:rPr>
              <a:t> 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целях</a:t>
            </a:r>
            <a:r>
              <a:rPr sz="1600" spc="330" dirty="0">
                <a:latin typeface="Times New Roman" panose="02020603050405020304"/>
                <a:cs typeface="Times New Roman" panose="02020603050405020304"/>
              </a:rPr>
              <a:t> 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установления</a:t>
            </a:r>
            <a:r>
              <a:rPr sz="1600" spc="330" dirty="0">
                <a:latin typeface="Times New Roman" panose="02020603050405020304"/>
                <a:cs typeface="Times New Roman" panose="02020603050405020304"/>
              </a:rPr>
              <a:t> 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фактов</a:t>
            </a:r>
            <a:r>
              <a:rPr sz="1600" spc="315" dirty="0">
                <a:latin typeface="Times New Roman" panose="02020603050405020304"/>
                <a:cs typeface="Times New Roman" panose="02020603050405020304"/>
              </a:rPr>
              <a:t>  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отсутствия/наличия 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академической</a:t>
            </a:r>
            <a:r>
              <a:rPr sz="1600" spc="-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задолженности</a:t>
            </a:r>
            <a:r>
              <a:rPr sz="1600" spc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</a:t>
            </a:r>
            <a:r>
              <a:rPr sz="1600" spc="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нахождения/ненахождения</a:t>
            </a:r>
            <a:r>
              <a:rPr sz="1600" spc="-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студентов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академическом</a:t>
            </a:r>
            <a:r>
              <a:rPr sz="1600" spc="-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отпуске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Управление образования</a:t>
            </a:r>
            <a:r>
              <a:rPr sz="1600" spc="-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не</a:t>
            </a:r>
            <a:r>
              <a:rPr sz="1600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позднее 1</a:t>
            </a:r>
            <a:r>
              <a:rPr sz="1600" spc="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марта</a:t>
            </a:r>
            <a:r>
              <a:rPr sz="16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</a:t>
            </a:r>
            <a:r>
              <a:rPr sz="16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1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сентября</a:t>
            </a:r>
            <a:r>
              <a:rPr sz="1600" spc="4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запрашивает</a:t>
            </a:r>
            <a:r>
              <a:rPr sz="1600" spc="409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</a:t>
            </a:r>
            <a:r>
              <a:rPr sz="1600" spc="4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образовательных</a:t>
            </a:r>
            <a:r>
              <a:rPr sz="1600" spc="3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организаций,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4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которых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проходят</a:t>
            </a:r>
            <a:r>
              <a:rPr sz="1600" spc="3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обучение</a:t>
            </a:r>
            <a:r>
              <a:rPr sz="1600" spc="409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граждане,</a:t>
            </a:r>
            <a:r>
              <a:rPr sz="1600" spc="4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справку</a:t>
            </a:r>
            <a:r>
              <a:rPr sz="1600" spc="4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(по</a:t>
            </a:r>
            <a:r>
              <a:rPr sz="1600" spc="4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установленной</a:t>
            </a:r>
            <a:r>
              <a:rPr sz="1600" spc="4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форме), содержащую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соответствующие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сведения.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6" name="object 6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90500" y="723900"/>
            <a:ext cx="689470" cy="48962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900" y="4038596"/>
            <a:ext cx="484877" cy="48487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-6350"/>
            <a:ext cx="1273175" cy="436880"/>
            <a:chOff x="-6350" y="-6350"/>
            <a:chExt cx="1273175" cy="43688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60475" cy="424180"/>
            </a:xfrm>
            <a:custGeom>
              <a:avLst/>
              <a:gdLst/>
              <a:ahLst/>
              <a:cxnLst/>
              <a:rect l="l" t="t" r="r" b="b"/>
              <a:pathLst>
                <a:path w="1260475" h="424180">
                  <a:moveTo>
                    <a:pt x="1048255" y="423804"/>
                  </a:moveTo>
                  <a:lnTo>
                    <a:pt x="0" y="423804"/>
                  </a:lnTo>
                  <a:lnTo>
                    <a:pt x="0" y="0"/>
                  </a:lnTo>
                  <a:lnTo>
                    <a:pt x="1048255" y="0"/>
                  </a:lnTo>
                  <a:lnTo>
                    <a:pt x="1260157" y="211902"/>
                  </a:lnTo>
                  <a:lnTo>
                    <a:pt x="1048255" y="423804"/>
                  </a:lnTo>
                  <a:close/>
                </a:path>
              </a:pathLst>
            </a:custGeom>
            <a:solidFill>
              <a:srgbClr val="E446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260475" cy="424180"/>
            </a:xfrm>
            <a:custGeom>
              <a:avLst/>
              <a:gdLst/>
              <a:ahLst/>
              <a:cxnLst/>
              <a:rect l="l" t="t" r="r" b="b"/>
              <a:pathLst>
                <a:path w="1260475" h="424180">
                  <a:moveTo>
                    <a:pt x="0" y="0"/>
                  </a:moveTo>
                  <a:lnTo>
                    <a:pt x="1048255" y="0"/>
                  </a:lnTo>
                  <a:lnTo>
                    <a:pt x="1260157" y="211902"/>
                  </a:lnTo>
                  <a:lnTo>
                    <a:pt x="1048255" y="423804"/>
                  </a:lnTo>
                  <a:lnTo>
                    <a:pt x="0" y="423804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E446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420677" y="1174123"/>
            <a:ext cx="6038215" cy="1736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 indent="0" algn="just">
              <a:lnSpc>
                <a:spcPct val="100000"/>
              </a:lnSpc>
              <a:spcBef>
                <a:spcPts val="100"/>
              </a:spcBef>
              <a:buNone/>
              <a:tabLst>
                <a:tab pos="795020" algn="l"/>
              </a:tabLst>
            </a:pP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       1)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19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организации</a:t>
            </a:r>
            <a:r>
              <a:rPr sz="1600" spc="18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предоставления</a:t>
            </a:r>
            <a:r>
              <a:rPr sz="1600" spc="204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гражданину</a:t>
            </a:r>
            <a:r>
              <a:rPr sz="1600" spc="18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20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период обучения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мер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поддержки;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5080" indent="0" algn="just">
              <a:lnSpc>
                <a:spcPct val="100000"/>
              </a:lnSpc>
              <a:buNone/>
              <a:tabLst>
                <a:tab pos="838200" algn="l"/>
              </a:tabLst>
            </a:pP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       2)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36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трудоустройству</a:t>
            </a:r>
            <a:r>
              <a:rPr sz="1600" spc="27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гражданина</a:t>
            </a:r>
            <a:r>
              <a:rPr sz="1600" spc="36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(не</a:t>
            </a:r>
            <a:r>
              <a:rPr sz="1600" spc="375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позднее</a:t>
            </a:r>
            <a:r>
              <a:rPr sz="1600" spc="36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срока,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установленного</a:t>
            </a:r>
            <a:r>
              <a:rPr sz="1600" spc="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договором</a:t>
            </a:r>
            <a:r>
              <a:rPr sz="1600" spc="1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spc="1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600" spc="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обучении,</a:t>
            </a:r>
            <a:r>
              <a:rPr sz="1600" spc="1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</a:t>
            </a:r>
            <a:r>
              <a:rPr sz="1600" spc="1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указанием</a:t>
            </a:r>
            <a:r>
              <a:rPr sz="1600" spc="1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места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осуществления</a:t>
            </a:r>
            <a:r>
              <a:rPr sz="1600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трудовой</a:t>
            </a:r>
            <a:r>
              <a:rPr sz="1600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деятельности</a:t>
            </a:r>
            <a:r>
              <a:rPr sz="1600" spc="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соответствии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</a:t>
            </a:r>
            <a:r>
              <a:rPr sz="16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полученной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квалификацией</a:t>
            </a:r>
            <a:r>
              <a:rPr sz="1600" spc="320" dirty="0">
                <a:latin typeface="Times New Roman" panose="02020603050405020304"/>
                <a:cs typeface="Times New Roman" panose="02020603050405020304"/>
              </a:rPr>
              <a:t>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345" dirty="0">
                <a:latin typeface="Times New Roman" panose="02020603050405020304"/>
                <a:cs typeface="Times New Roman" panose="02020603050405020304"/>
              </a:rPr>
              <a:t>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результатам</a:t>
            </a:r>
            <a:r>
              <a:rPr sz="1600" spc="300" dirty="0">
                <a:latin typeface="Times New Roman" panose="02020603050405020304"/>
                <a:cs typeface="Times New Roman" panose="02020603050405020304"/>
              </a:rPr>
              <a:t>  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освоения</a:t>
            </a:r>
            <a:r>
              <a:rPr sz="1600" spc="345" dirty="0">
                <a:latin typeface="Times New Roman" panose="02020603050405020304"/>
                <a:cs typeface="Times New Roman" panose="02020603050405020304"/>
              </a:rPr>
              <a:t>  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образовательной программы.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914" y="3277247"/>
            <a:ext cx="6037580" cy="2289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8340" indent="-219710" algn="just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688340" algn="l"/>
              </a:tabLst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освоению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образовательной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программы;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692150" indent="-223520" algn="just">
              <a:lnSpc>
                <a:spcPct val="100000"/>
              </a:lnSpc>
              <a:buAutoNum type="arabicParenR"/>
              <a:tabLst>
                <a:tab pos="692150" algn="l"/>
              </a:tabLst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6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осуществлению</a:t>
            </a:r>
            <a:r>
              <a:rPr sz="16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трудовой</a:t>
            </a:r>
            <a:r>
              <a:rPr sz="1600" spc="-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деятельности</a:t>
            </a:r>
            <a:r>
              <a:rPr sz="16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сроком</a:t>
            </a:r>
            <a:r>
              <a:rPr sz="1600" spc="-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не</a:t>
            </a:r>
            <a:r>
              <a:rPr sz="1600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менее</a:t>
            </a:r>
            <a:r>
              <a:rPr sz="1600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20" dirty="0">
                <a:latin typeface="Times New Roman" panose="02020603050405020304"/>
                <a:cs typeface="Times New Roman" panose="02020603050405020304"/>
              </a:rPr>
              <a:t>  4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х</a:t>
            </a:r>
            <a:r>
              <a:rPr sz="16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лет.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462915" algn="just">
              <a:lnSpc>
                <a:spcPct val="100000"/>
              </a:lnSpc>
              <a:spcBef>
                <a:spcPts val="180"/>
              </a:spcBef>
            </a:pP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Ответственность</a:t>
            </a:r>
            <a:r>
              <a:rPr sz="1600" b="1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сторон</a:t>
            </a:r>
            <a:r>
              <a:rPr sz="1600" b="1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договора</a:t>
            </a:r>
            <a:r>
              <a:rPr sz="1600" b="1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b="1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600" b="1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обучении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5080" indent="450215" algn="just">
              <a:lnSpc>
                <a:spcPct val="100000"/>
              </a:lnSpc>
              <a:spcBef>
                <a:spcPts val="300"/>
              </a:spcBef>
            </a:pPr>
            <a:r>
              <a:rPr sz="1600" dirty="0">
                <a:latin typeface="Times New Roman" panose="02020603050405020304"/>
                <a:cs typeface="Times New Roman" panose="02020603050405020304"/>
              </a:rPr>
              <a:t>Стороны</a:t>
            </a:r>
            <a:r>
              <a:rPr sz="1600" spc="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договора</a:t>
            </a:r>
            <a:r>
              <a:rPr sz="1600" spc="1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spc="1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600" spc="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обучении</a:t>
            </a:r>
            <a:r>
              <a:rPr sz="1600" spc="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несут</a:t>
            </a:r>
            <a:r>
              <a:rPr sz="1600" spc="1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ответственность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за</a:t>
            </a:r>
            <a:r>
              <a:rPr sz="1600" spc="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неисполнение</a:t>
            </a:r>
            <a:r>
              <a:rPr sz="1600" spc="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или</a:t>
            </a:r>
            <a:r>
              <a:rPr sz="1600" spc="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ненадлежащее</a:t>
            </a:r>
            <a:r>
              <a:rPr sz="1600" spc="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исполнение</a:t>
            </a:r>
            <a:r>
              <a:rPr sz="1600" spc="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своих</a:t>
            </a:r>
            <a:r>
              <a:rPr sz="1600" spc="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обязательств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2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соответствии</a:t>
            </a:r>
            <a:r>
              <a:rPr sz="1600" spc="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</a:t>
            </a:r>
            <a:r>
              <a:rPr sz="1600" spc="2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законодательством</a:t>
            </a:r>
            <a:r>
              <a:rPr sz="1600" spc="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Российской</a:t>
            </a:r>
            <a:r>
              <a:rPr sz="1600" spc="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Федерации,</a:t>
            </a:r>
            <a:r>
              <a:rPr sz="1600" spc="1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2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том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числе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соответствии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</a:t>
            </a:r>
            <a:r>
              <a:rPr sz="16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частью</a:t>
            </a:r>
            <a:r>
              <a:rPr sz="16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6</a:t>
            </a:r>
            <a:r>
              <a:rPr sz="16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статьи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71.-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16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Федерального</a:t>
            </a:r>
            <a:r>
              <a:rPr sz="1600" spc="-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закона</a:t>
            </a:r>
            <a:r>
              <a:rPr sz="1600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от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29.12.2012</a:t>
            </a:r>
            <a:r>
              <a:rPr sz="16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№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273-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ФЗ.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7737" y="5756935"/>
            <a:ext cx="2413000" cy="954405"/>
          </a:xfrm>
          <a:prstGeom prst="rect">
            <a:avLst/>
          </a:prstGeom>
          <a:ln w="19050">
            <a:solidFill>
              <a:srgbClr val="4472C3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09855" marR="91440" algn="ctr">
              <a:lnSpc>
                <a:spcPct val="100000"/>
              </a:lnSpc>
              <a:spcBef>
                <a:spcPts val="310"/>
              </a:spcBef>
            </a:pPr>
            <a:r>
              <a:rPr sz="1400" dirty="0">
                <a:latin typeface="Times New Roman" panose="02020603050405020304"/>
                <a:cs typeface="Times New Roman" panose="02020603050405020304"/>
              </a:rPr>
              <a:t>Гражданин,</a:t>
            </a:r>
            <a:r>
              <a:rPr sz="14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не</a:t>
            </a:r>
            <a:r>
              <a:rPr sz="14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исполнивший обязательства</a:t>
            </a:r>
            <a:r>
              <a:rPr sz="1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освоению образовательной</a:t>
            </a:r>
            <a:endParaRPr sz="1400">
              <a:latin typeface="Times New Roman" panose="02020603050405020304"/>
              <a:cs typeface="Times New Roman" panose="02020603050405020304"/>
            </a:endParaRPr>
          </a:p>
          <a:p>
            <a:pPr marL="4445" algn="ctr">
              <a:lnSpc>
                <a:spcPct val="100000"/>
              </a:lnSpc>
            </a:pP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программы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 и</a:t>
            </a:r>
            <a:r>
              <a:rPr sz="1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отработке</a:t>
            </a:r>
            <a:endParaRPr sz="1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78975" y="5863716"/>
            <a:ext cx="1724660" cy="739140"/>
          </a:xfrm>
          <a:prstGeom prst="rect">
            <a:avLst/>
          </a:prstGeom>
          <a:solidFill>
            <a:srgbClr val="5B9AD4"/>
          </a:solidFill>
          <a:ln w="12700">
            <a:solidFill>
              <a:srgbClr val="41709C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219710" marR="201295" indent="3175" algn="ctr">
              <a:lnSpc>
                <a:spcPct val="100000"/>
              </a:lnSpc>
              <a:spcBef>
                <a:spcPts val="310"/>
              </a:spcBef>
            </a:pPr>
            <a:r>
              <a:rPr sz="14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Компенсирует </a:t>
            </a:r>
            <a:r>
              <a:rPr sz="14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расходы</a:t>
            </a:r>
            <a:r>
              <a:rPr sz="1400" spc="-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400" spc="-5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меры </a:t>
            </a:r>
            <a:r>
              <a:rPr sz="14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поддержки</a:t>
            </a:r>
            <a:endParaRPr sz="1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81435" y="5982525"/>
            <a:ext cx="1645285" cy="523240"/>
          </a:xfrm>
          <a:prstGeom prst="rect">
            <a:avLst/>
          </a:prstGeom>
          <a:ln w="19050">
            <a:solidFill>
              <a:srgbClr val="5B9AD4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12395" marR="95885" indent="332740">
              <a:lnSpc>
                <a:spcPct val="100000"/>
              </a:lnSpc>
              <a:spcBef>
                <a:spcPts val="310"/>
              </a:spcBef>
            </a:pP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Заказчику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целевого</a:t>
            </a:r>
            <a:r>
              <a:rPr sz="1400" spc="-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обучения</a:t>
            </a:r>
            <a:endParaRPr sz="1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6690" y="7058025"/>
            <a:ext cx="2153285" cy="685165"/>
          </a:xfrm>
          <a:prstGeom prst="rect">
            <a:avLst/>
          </a:prstGeom>
          <a:ln w="19050">
            <a:solidFill>
              <a:srgbClr val="ED7C31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327025" marR="304800" indent="-2540" algn="ctr">
              <a:lnSpc>
                <a:spcPct val="100000"/>
              </a:lnSpc>
              <a:spcBef>
                <a:spcPts val="310"/>
              </a:spcBef>
            </a:pPr>
            <a:r>
              <a:rPr sz="1400" dirty="0">
                <a:latin typeface="Times New Roman" panose="02020603050405020304"/>
                <a:cs typeface="Times New Roman" panose="02020603050405020304"/>
              </a:rPr>
              <a:t>Работодатель,</a:t>
            </a:r>
            <a:r>
              <a:rPr sz="1400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25" dirty="0">
                <a:latin typeface="Times New Roman" panose="02020603050405020304"/>
                <a:cs typeface="Times New Roman" panose="02020603050405020304"/>
              </a:rPr>
              <a:t>не 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трудоустроивший гражданина</a:t>
            </a:r>
            <a:endParaRPr sz="1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97073" y="6837641"/>
            <a:ext cx="2413635" cy="1116330"/>
          </a:xfrm>
          <a:prstGeom prst="rect">
            <a:avLst/>
          </a:prstGeom>
          <a:solidFill>
            <a:srgbClr val="ED7C31"/>
          </a:solidFill>
        </p:spPr>
        <p:txBody>
          <a:bodyPr vert="horz" wrap="square" lIns="0" tIns="39370" rIns="0" bIns="0" rtlCol="0">
            <a:spAutoFit/>
          </a:bodyPr>
          <a:lstStyle/>
          <a:p>
            <a:pPr marL="131445" marR="116840" indent="635" algn="ctr">
              <a:lnSpc>
                <a:spcPct val="100000"/>
              </a:lnSpc>
              <a:spcBef>
                <a:spcPts val="310"/>
              </a:spcBef>
            </a:pPr>
            <a:r>
              <a:rPr sz="14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Выплачивает</a:t>
            </a:r>
            <a:r>
              <a:rPr sz="1400" spc="-3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компенсацию </a:t>
            </a:r>
            <a:r>
              <a:rPr sz="14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4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сумме,</a:t>
            </a:r>
            <a:r>
              <a:rPr sz="14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равной</a:t>
            </a:r>
            <a:r>
              <a:rPr sz="1400" spc="-3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3-х</a:t>
            </a:r>
            <a:r>
              <a:rPr sz="1400" spc="-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кратной величине</a:t>
            </a:r>
            <a:r>
              <a:rPr sz="1400" spc="-2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среднемесячной начисленной</a:t>
            </a:r>
            <a:r>
              <a:rPr sz="1400" spc="-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заработной </a:t>
            </a:r>
            <a:r>
              <a:rPr sz="14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плате</a:t>
            </a:r>
            <a:r>
              <a:rPr sz="1400" spc="-3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400" spc="-3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4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районе имени Лазо</a:t>
            </a:r>
            <a:endParaRPr lang="ru-RU" altLang="" sz="1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67807" y="7270597"/>
            <a:ext cx="1120775" cy="307975"/>
          </a:xfrm>
          <a:prstGeom prst="rect">
            <a:avLst/>
          </a:prstGeom>
          <a:ln w="19050">
            <a:solidFill>
              <a:srgbClr val="ED7C31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6520">
              <a:lnSpc>
                <a:spcPct val="100000"/>
              </a:lnSpc>
              <a:spcBef>
                <a:spcPts val="310"/>
              </a:spcBef>
            </a:pP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Гражданину</a:t>
            </a:r>
            <a:endParaRPr sz="1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5796" y="8205266"/>
            <a:ext cx="2237105" cy="954405"/>
          </a:xfrm>
          <a:prstGeom prst="rect">
            <a:avLst/>
          </a:prstGeom>
          <a:ln w="19050">
            <a:solidFill>
              <a:srgbClr val="70AC46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1440" marR="69215" indent="-15875" algn="ctr">
              <a:lnSpc>
                <a:spcPct val="100000"/>
              </a:lnSpc>
              <a:spcBef>
                <a:spcPts val="310"/>
              </a:spcBef>
            </a:pP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Неисполнение</a:t>
            </a:r>
            <a:r>
              <a:rPr sz="14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сторонами обязательств</a:t>
            </a:r>
            <a:r>
              <a:rPr sz="14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по</a:t>
            </a:r>
            <a:r>
              <a:rPr sz="14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договору</a:t>
            </a:r>
            <a:r>
              <a:rPr sz="1400" spc="5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обучении</a:t>
            </a:r>
            <a:r>
              <a:rPr sz="14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влечет штрафные</a:t>
            </a:r>
            <a:r>
              <a:rPr sz="14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санкции</a:t>
            </a:r>
            <a:endParaRPr sz="1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81452" y="8311680"/>
            <a:ext cx="1919605" cy="739140"/>
          </a:xfrm>
          <a:prstGeom prst="rect">
            <a:avLst/>
          </a:prstGeom>
          <a:solidFill>
            <a:srgbClr val="70AC46"/>
          </a:solidFill>
          <a:ln w="12700">
            <a:solidFill>
              <a:srgbClr val="507E31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37795" marR="128270" indent="165735">
              <a:lnSpc>
                <a:spcPct val="100000"/>
              </a:lnSpc>
              <a:spcBef>
                <a:spcPts val="310"/>
              </a:spcBef>
            </a:pPr>
            <a:r>
              <a:rPr sz="14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Штраф</a:t>
            </a:r>
            <a:r>
              <a:rPr sz="1400" spc="-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в</a:t>
            </a:r>
            <a:r>
              <a:rPr sz="1400" spc="-3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размере расходов</a:t>
            </a:r>
            <a:r>
              <a:rPr sz="1400" spc="-2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бюджета</a:t>
            </a:r>
            <a:r>
              <a:rPr sz="1400" spc="-1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на </a:t>
            </a:r>
            <a:r>
              <a:rPr sz="14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обучение</a:t>
            </a:r>
            <a:r>
              <a:rPr sz="1400" spc="-2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гражданина</a:t>
            </a:r>
            <a:endParaRPr sz="1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69496" y="8419401"/>
            <a:ext cx="1572260" cy="523240"/>
          </a:xfrm>
          <a:prstGeom prst="rect">
            <a:avLst/>
          </a:prstGeom>
          <a:ln w="19050">
            <a:solidFill>
              <a:srgbClr val="70AC46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307975" marR="118110" indent="-176530">
              <a:lnSpc>
                <a:spcPct val="100000"/>
              </a:lnSpc>
              <a:spcBef>
                <a:spcPts val="310"/>
              </a:spcBef>
            </a:pPr>
            <a:r>
              <a:rPr sz="1400" spc="-10" dirty="0">
                <a:latin typeface="Times New Roman" panose="02020603050405020304"/>
                <a:cs typeface="Times New Roman" panose="02020603050405020304"/>
              </a:rPr>
              <a:t>Образовательной организации</a:t>
            </a:r>
            <a:endParaRPr sz="1400">
              <a:latin typeface="Times New Roman" panose="02020603050405020304"/>
              <a:cs typeface="Times New Roman" panose="02020603050405020304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572169" y="6147752"/>
            <a:ext cx="407034" cy="171450"/>
            <a:chOff x="2572169" y="6147752"/>
            <a:chExt cx="407034" cy="171450"/>
          </a:xfrm>
        </p:grpSpPr>
        <p:sp>
          <p:nvSpPr>
            <p:cNvPr id="17" name="object 17"/>
            <p:cNvSpPr/>
            <p:nvPr/>
          </p:nvSpPr>
          <p:spPr>
            <a:xfrm>
              <a:off x="2600744" y="6233439"/>
              <a:ext cx="226060" cy="635"/>
            </a:xfrm>
            <a:custGeom>
              <a:avLst/>
              <a:gdLst/>
              <a:ahLst/>
              <a:cxnLst/>
              <a:rect l="l" t="t" r="r" b="b"/>
              <a:pathLst>
                <a:path w="226060" h="635">
                  <a:moveTo>
                    <a:pt x="0" y="546"/>
                  </a:moveTo>
                  <a:lnTo>
                    <a:pt x="225831" y="0"/>
                  </a:lnTo>
                </a:path>
              </a:pathLst>
            </a:custGeom>
            <a:ln w="57150">
              <a:solidFill>
                <a:srgbClr val="5B9AD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807322" y="6147752"/>
              <a:ext cx="172085" cy="171450"/>
            </a:xfrm>
            <a:custGeom>
              <a:avLst/>
              <a:gdLst/>
              <a:ahLst/>
              <a:cxnLst/>
              <a:rect l="l" t="t" r="r" b="b"/>
              <a:pathLst>
                <a:path w="172085" h="171450">
                  <a:moveTo>
                    <a:pt x="0" y="0"/>
                  </a:moveTo>
                  <a:lnTo>
                    <a:pt x="419" y="171450"/>
                  </a:lnTo>
                  <a:lnTo>
                    <a:pt x="171653" y="853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9AD4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/>
          <p:cNvGrpSpPr/>
          <p:nvPr/>
        </p:nvGrpSpPr>
        <p:grpSpPr>
          <a:xfrm>
            <a:off x="4674615" y="6153429"/>
            <a:ext cx="407034" cy="171450"/>
            <a:chOff x="4674615" y="6153429"/>
            <a:chExt cx="407034" cy="171450"/>
          </a:xfrm>
        </p:grpSpPr>
        <p:sp>
          <p:nvSpPr>
            <p:cNvPr id="20" name="object 20"/>
            <p:cNvSpPr/>
            <p:nvPr/>
          </p:nvSpPr>
          <p:spPr>
            <a:xfrm>
              <a:off x="4703190" y="6233058"/>
              <a:ext cx="226060" cy="6985"/>
            </a:xfrm>
            <a:custGeom>
              <a:avLst/>
              <a:gdLst/>
              <a:ahLst/>
              <a:cxnLst/>
              <a:rect l="l" t="t" r="r" b="b"/>
              <a:pathLst>
                <a:path w="226060" h="6985">
                  <a:moveTo>
                    <a:pt x="0" y="0"/>
                  </a:moveTo>
                  <a:lnTo>
                    <a:pt x="225907" y="6616"/>
                  </a:lnTo>
                </a:path>
              </a:pathLst>
            </a:custGeom>
            <a:ln w="57150">
              <a:solidFill>
                <a:srgbClr val="5B9AD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4907546" y="6153429"/>
              <a:ext cx="173990" cy="171450"/>
            </a:xfrm>
            <a:custGeom>
              <a:avLst/>
              <a:gdLst/>
              <a:ahLst/>
              <a:cxnLst/>
              <a:rect l="l" t="t" r="r" b="b"/>
              <a:pathLst>
                <a:path w="173989" h="171450">
                  <a:moveTo>
                    <a:pt x="0" y="171373"/>
                  </a:moveTo>
                  <a:lnTo>
                    <a:pt x="5029" y="0"/>
                  </a:lnTo>
                  <a:lnTo>
                    <a:pt x="173888" y="90703"/>
                  </a:lnTo>
                  <a:lnTo>
                    <a:pt x="0" y="171373"/>
                  </a:lnTo>
                  <a:close/>
                </a:path>
              </a:pathLst>
            </a:custGeom>
            <a:solidFill>
              <a:srgbClr val="5B9AD4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2" name="object 22"/>
          <p:cNvGrpSpPr/>
          <p:nvPr/>
        </p:nvGrpSpPr>
        <p:grpSpPr>
          <a:xfrm>
            <a:off x="2311349" y="7338923"/>
            <a:ext cx="386080" cy="171450"/>
            <a:chOff x="2311349" y="7338923"/>
            <a:chExt cx="386080" cy="171450"/>
          </a:xfrm>
        </p:grpSpPr>
        <p:sp>
          <p:nvSpPr>
            <p:cNvPr id="23" name="object 23"/>
            <p:cNvSpPr/>
            <p:nvPr/>
          </p:nvSpPr>
          <p:spPr>
            <a:xfrm>
              <a:off x="2339924" y="7424394"/>
              <a:ext cx="205104" cy="3175"/>
            </a:xfrm>
            <a:custGeom>
              <a:avLst/>
              <a:gdLst/>
              <a:ahLst/>
              <a:cxnLst/>
              <a:rect l="l" t="t" r="r" b="b"/>
              <a:pathLst>
                <a:path w="205105" h="3175">
                  <a:moveTo>
                    <a:pt x="0" y="2667"/>
                  </a:moveTo>
                  <a:lnTo>
                    <a:pt x="204762" y="0"/>
                  </a:lnTo>
                </a:path>
              </a:pathLst>
            </a:custGeom>
            <a:ln w="57150">
              <a:solidFill>
                <a:srgbClr val="ED7C3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524518" y="7338923"/>
              <a:ext cx="172720" cy="171450"/>
            </a:xfrm>
            <a:custGeom>
              <a:avLst/>
              <a:gdLst/>
              <a:ahLst/>
              <a:cxnLst/>
              <a:rect l="l" t="t" r="r" b="b"/>
              <a:pathLst>
                <a:path w="172719" h="171450">
                  <a:moveTo>
                    <a:pt x="0" y="0"/>
                  </a:moveTo>
                  <a:lnTo>
                    <a:pt x="2222" y="171437"/>
                  </a:lnTo>
                  <a:lnTo>
                    <a:pt x="172554" y="834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7C31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/>
          <p:cNvGrpSpPr/>
          <p:nvPr/>
        </p:nvGrpSpPr>
        <p:grpSpPr>
          <a:xfrm>
            <a:off x="5082095" y="7337767"/>
            <a:ext cx="386080" cy="171450"/>
            <a:chOff x="5082095" y="7337767"/>
            <a:chExt cx="386080" cy="171450"/>
          </a:xfrm>
        </p:grpSpPr>
        <p:sp>
          <p:nvSpPr>
            <p:cNvPr id="26" name="object 26"/>
            <p:cNvSpPr/>
            <p:nvPr/>
          </p:nvSpPr>
          <p:spPr>
            <a:xfrm>
              <a:off x="5110670" y="7422413"/>
              <a:ext cx="205104" cy="1270"/>
            </a:xfrm>
            <a:custGeom>
              <a:avLst/>
              <a:gdLst/>
              <a:ahLst/>
              <a:cxnLst/>
              <a:rect l="l" t="t" r="r" b="b"/>
              <a:pathLst>
                <a:path w="205104" h="1270">
                  <a:moveTo>
                    <a:pt x="0" y="0"/>
                  </a:moveTo>
                  <a:lnTo>
                    <a:pt x="204736" y="1193"/>
                  </a:lnTo>
                </a:path>
              </a:pathLst>
            </a:custGeom>
            <a:ln w="57150">
              <a:solidFill>
                <a:srgbClr val="ED7C3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5295862" y="7337767"/>
              <a:ext cx="172085" cy="171450"/>
            </a:xfrm>
            <a:custGeom>
              <a:avLst/>
              <a:gdLst/>
              <a:ahLst/>
              <a:cxnLst/>
              <a:rect l="l" t="t" r="r" b="b"/>
              <a:pathLst>
                <a:path w="172085" h="171450">
                  <a:moveTo>
                    <a:pt x="0" y="171450"/>
                  </a:moveTo>
                  <a:lnTo>
                    <a:pt x="1003" y="0"/>
                  </a:lnTo>
                  <a:lnTo>
                    <a:pt x="171945" y="86728"/>
                  </a:lnTo>
                  <a:lnTo>
                    <a:pt x="0" y="171450"/>
                  </a:lnTo>
                  <a:close/>
                </a:path>
              </a:pathLst>
            </a:custGeom>
            <a:solidFill>
              <a:srgbClr val="ED7C31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8" name="object 28"/>
          <p:cNvGrpSpPr/>
          <p:nvPr/>
        </p:nvGrpSpPr>
        <p:grpSpPr>
          <a:xfrm>
            <a:off x="2484107" y="8595868"/>
            <a:ext cx="397510" cy="171450"/>
            <a:chOff x="2484107" y="8595868"/>
            <a:chExt cx="397510" cy="171450"/>
          </a:xfrm>
        </p:grpSpPr>
        <p:sp>
          <p:nvSpPr>
            <p:cNvPr id="29" name="object 29"/>
            <p:cNvSpPr/>
            <p:nvPr/>
          </p:nvSpPr>
          <p:spPr>
            <a:xfrm>
              <a:off x="2512682" y="8681529"/>
              <a:ext cx="216535" cy="1270"/>
            </a:xfrm>
            <a:custGeom>
              <a:avLst/>
              <a:gdLst/>
              <a:ahLst/>
              <a:cxnLst/>
              <a:rect l="l" t="t" r="r" b="b"/>
              <a:pathLst>
                <a:path w="216535" h="1270">
                  <a:moveTo>
                    <a:pt x="0" y="762"/>
                  </a:moveTo>
                  <a:lnTo>
                    <a:pt x="216382" y="0"/>
                  </a:lnTo>
                </a:path>
              </a:pathLst>
            </a:custGeom>
            <a:ln w="57150">
              <a:solidFill>
                <a:srgbClr val="70AC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2709710" y="8595868"/>
              <a:ext cx="172085" cy="171450"/>
            </a:xfrm>
            <a:custGeom>
              <a:avLst/>
              <a:gdLst/>
              <a:ahLst/>
              <a:cxnLst/>
              <a:rect l="l" t="t" r="r" b="b"/>
              <a:pathLst>
                <a:path w="172085" h="171450">
                  <a:moveTo>
                    <a:pt x="0" y="0"/>
                  </a:moveTo>
                  <a:lnTo>
                    <a:pt x="596" y="171450"/>
                  </a:lnTo>
                  <a:lnTo>
                    <a:pt x="171742" y="85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AC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1" name="object 31"/>
          <p:cNvGrpSpPr/>
          <p:nvPr/>
        </p:nvGrpSpPr>
        <p:grpSpPr>
          <a:xfrm>
            <a:off x="4800714" y="8595296"/>
            <a:ext cx="368935" cy="171450"/>
            <a:chOff x="4800714" y="8595296"/>
            <a:chExt cx="368935" cy="171450"/>
          </a:xfrm>
        </p:grpSpPr>
        <p:sp>
          <p:nvSpPr>
            <p:cNvPr id="32" name="object 32"/>
            <p:cNvSpPr/>
            <p:nvPr/>
          </p:nvSpPr>
          <p:spPr>
            <a:xfrm>
              <a:off x="4800714" y="8681021"/>
              <a:ext cx="216535" cy="0"/>
            </a:xfrm>
            <a:custGeom>
              <a:avLst/>
              <a:gdLst/>
              <a:ahLst/>
              <a:cxnLst/>
              <a:rect l="l" t="t" r="r" b="b"/>
              <a:pathLst>
                <a:path w="216535">
                  <a:moveTo>
                    <a:pt x="0" y="0"/>
                  </a:moveTo>
                  <a:lnTo>
                    <a:pt x="216382" y="0"/>
                  </a:lnTo>
                </a:path>
              </a:pathLst>
            </a:custGeom>
            <a:ln w="57150">
              <a:solidFill>
                <a:srgbClr val="70AC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4998046" y="8595296"/>
              <a:ext cx="171450" cy="171450"/>
            </a:xfrm>
            <a:custGeom>
              <a:avLst/>
              <a:gdLst/>
              <a:ahLst/>
              <a:cxnLst/>
              <a:rect l="l" t="t" r="r" b="b"/>
              <a:pathLst>
                <a:path w="171450" h="171450">
                  <a:moveTo>
                    <a:pt x="0" y="171450"/>
                  </a:moveTo>
                  <a:lnTo>
                    <a:pt x="0" y="0"/>
                  </a:lnTo>
                  <a:lnTo>
                    <a:pt x="171450" y="85725"/>
                  </a:lnTo>
                  <a:lnTo>
                    <a:pt x="0" y="171450"/>
                  </a:lnTo>
                  <a:close/>
                </a:path>
              </a:pathLst>
            </a:custGeom>
            <a:solidFill>
              <a:srgbClr val="70AC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769778" y="858183"/>
            <a:ext cx="2385060" cy="339090"/>
          </a:xfrm>
          <a:prstGeom prst="rect">
            <a:avLst/>
          </a:prstGeom>
          <a:ln w="12700">
            <a:solidFill>
              <a:srgbClr val="FFBF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03505">
              <a:lnSpc>
                <a:spcPct val="100000"/>
              </a:lnSpc>
              <a:spcBef>
                <a:spcPts val="305"/>
              </a:spcBef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Обязательства</a:t>
            </a:r>
            <a:r>
              <a:rPr sz="1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заказчика: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69669" y="463233"/>
            <a:ext cx="49523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Существенные</a:t>
            </a:r>
            <a:r>
              <a:rPr sz="1600" b="1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условия</a:t>
            </a:r>
            <a:r>
              <a:rPr sz="1600" b="1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договора</a:t>
            </a:r>
            <a:r>
              <a:rPr sz="1600" b="1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b="1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600" b="1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обучении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69778" y="2969018"/>
            <a:ext cx="2584450" cy="339090"/>
          </a:xfrm>
          <a:prstGeom prst="rect">
            <a:avLst/>
          </a:prstGeom>
          <a:ln w="12700">
            <a:solidFill>
              <a:srgbClr val="FFBF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06680">
              <a:lnSpc>
                <a:spcPct val="100000"/>
              </a:lnSpc>
              <a:spcBef>
                <a:spcPts val="305"/>
              </a:spcBef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Обязательства</a:t>
            </a:r>
            <a:r>
              <a:rPr sz="1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гражданина: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-6350" y="-6350"/>
            <a:ext cx="6870700" cy="210185"/>
            <a:chOff x="-6350" y="-6350"/>
            <a:chExt cx="6870700" cy="21018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6858000" cy="197485"/>
            </a:xfrm>
            <a:custGeom>
              <a:avLst/>
              <a:gdLst/>
              <a:ahLst/>
              <a:cxnLst/>
              <a:rect l="l" t="t" r="r" b="b"/>
              <a:pathLst>
                <a:path w="6858000" h="197485">
                  <a:moveTo>
                    <a:pt x="6858000" y="197238"/>
                  </a:moveTo>
                  <a:lnTo>
                    <a:pt x="0" y="197238"/>
                  </a:lnTo>
                  <a:lnTo>
                    <a:pt x="0" y="0"/>
                  </a:lnTo>
                  <a:lnTo>
                    <a:pt x="6858000" y="0"/>
                  </a:lnTo>
                  <a:lnTo>
                    <a:pt x="6858000" y="197238"/>
                  </a:lnTo>
                  <a:close/>
                </a:path>
              </a:pathLst>
            </a:custGeom>
            <a:solidFill>
              <a:srgbClr val="69B3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6858000" cy="197485"/>
            </a:xfrm>
            <a:custGeom>
              <a:avLst/>
              <a:gdLst/>
              <a:ahLst/>
              <a:cxnLst/>
              <a:rect l="l" t="t" r="r" b="b"/>
              <a:pathLst>
                <a:path w="6858000" h="197485">
                  <a:moveTo>
                    <a:pt x="6858000" y="0"/>
                  </a:moveTo>
                  <a:lnTo>
                    <a:pt x="6858000" y="197238"/>
                  </a:lnTo>
                  <a:lnTo>
                    <a:pt x="0" y="197238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69B3E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/>
          <p:cNvGrpSpPr/>
          <p:nvPr/>
        </p:nvGrpSpPr>
        <p:grpSpPr>
          <a:xfrm>
            <a:off x="-6350" y="9472091"/>
            <a:ext cx="6870700" cy="440690"/>
            <a:chOff x="-6350" y="9472091"/>
            <a:chExt cx="6870700" cy="440690"/>
          </a:xfrm>
        </p:grpSpPr>
        <p:sp>
          <p:nvSpPr>
            <p:cNvPr id="7" name="object 7"/>
            <p:cNvSpPr/>
            <p:nvPr/>
          </p:nvSpPr>
          <p:spPr>
            <a:xfrm>
              <a:off x="0" y="9478441"/>
              <a:ext cx="6858000" cy="427990"/>
            </a:xfrm>
            <a:custGeom>
              <a:avLst/>
              <a:gdLst/>
              <a:ahLst/>
              <a:cxnLst/>
              <a:rect l="l" t="t" r="r" b="b"/>
              <a:pathLst>
                <a:path w="6858000" h="427990">
                  <a:moveTo>
                    <a:pt x="6858000" y="427558"/>
                  </a:moveTo>
                  <a:lnTo>
                    <a:pt x="0" y="427558"/>
                  </a:lnTo>
                  <a:lnTo>
                    <a:pt x="0" y="0"/>
                  </a:lnTo>
                  <a:lnTo>
                    <a:pt x="6858000" y="0"/>
                  </a:lnTo>
                  <a:lnTo>
                    <a:pt x="6858000" y="427558"/>
                  </a:lnTo>
                  <a:close/>
                </a:path>
              </a:pathLst>
            </a:custGeom>
            <a:solidFill>
              <a:srgbClr val="0033A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0" y="9478441"/>
              <a:ext cx="6858000" cy="427990"/>
            </a:xfrm>
            <a:custGeom>
              <a:avLst/>
              <a:gdLst/>
              <a:ahLst/>
              <a:cxnLst/>
              <a:rect l="l" t="t" r="r" b="b"/>
              <a:pathLst>
                <a:path w="6858000" h="427990">
                  <a:moveTo>
                    <a:pt x="0" y="0"/>
                  </a:moveTo>
                  <a:lnTo>
                    <a:pt x="6858000" y="0"/>
                  </a:lnTo>
                  <a:lnTo>
                    <a:pt x="6858000" y="427558"/>
                  </a:lnTo>
                  <a:lnTo>
                    <a:pt x="0" y="427558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0033A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/>
          <p:cNvGrpSpPr/>
          <p:nvPr/>
        </p:nvGrpSpPr>
        <p:grpSpPr>
          <a:xfrm>
            <a:off x="-6350" y="-6350"/>
            <a:ext cx="1273175" cy="436880"/>
            <a:chOff x="-6350" y="-6350"/>
            <a:chExt cx="1273175" cy="436880"/>
          </a:xfrm>
        </p:grpSpPr>
        <p:sp>
          <p:nvSpPr>
            <p:cNvPr id="10" name="object 10"/>
            <p:cNvSpPr/>
            <p:nvPr/>
          </p:nvSpPr>
          <p:spPr>
            <a:xfrm>
              <a:off x="0" y="0"/>
              <a:ext cx="1260475" cy="424180"/>
            </a:xfrm>
            <a:custGeom>
              <a:avLst/>
              <a:gdLst/>
              <a:ahLst/>
              <a:cxnLst/>
              <a:rect l="l" t="t" r="r" b="b"/>
              <a:pathLst>
                <a:path w="1260475" h="424180">
                  <a:moveTo>
                    <a:pt x="1048255" y="423804"/>
                  </a:moveTo>
                  <a:lnTo>
                    <a:pt x="0" y="423804"/>
                  </a:lnTo>
                  <a:lnTo>
                    <a:pt x="0" y="0"/>
                  </a:lnTo>
                  <a:lnTo>
                    <a:pt x="1048255" y="0"/>
                  </a:lnTo>
                  <a:lnTo>
                    <a:pt x="1260157" y="211902"/>
                  </a:lnTo>
                  <a:lnTo>
                    <a:pt x="1048255" y="423804"/>
                  </a:lnTo>
                  <a:close/>
                </a:path>
              </a:pathLst>
            </a:custGeom>
            <a:solidFill>
              <a:srgbClr val="E446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0" y="0"/>
              <a:ext cx="1260475" cy="424180"/>
            </a:xfrm>
            <a:custGeom>
              <a:avLst/>
              <a:gdLst/>
              <a:ahLst/>
              <a:cxnLst/>
              <a:rect l="l" t="t" r="r" b="b"/>
              <a:pathLst>
                <a:path w="1260475" h="424180">
                  <a:moveTo>
                    <a:pt x="0" y="0"/>
                  </a:moveTo>
                  <a:lnTo>
                    <a:pt x="1048255" y="0"/>
                  </a:lnTo>
                  <a:lnTo>
                    <a:pt x="1260157" y="211902"/>
                  </a:lnTo>
                  <a:lnTo>
                    <a:pt x="1048255" y="423804"/>
                  </a:lnTo>
                  <a:lnTo>
                    <a:pt x="0" y="423804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E446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1359236" y="1137650"/>
            <a:ext cx="4766945" cy="3212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160" algn="ctr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latin typeface="Times New Roman" panose="02020603050405020304"/>
                <a:cs typeface="Times New Roman" panose="02020603050405020304"/>
              </a:rPr>
              <a:t>Контактная</a:t>
            </a:r>
            <a:r>
              <a:rPr sz="1600" b="1" spc="-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spc="-10" dirty="0">
                <a:latin typeface="Times New Roman" panose="02020603050405020304"/>
                <a:cs typeface="Times New Roman" panose="02020603050405020304"/>
              </a:rPr>
              <a:t>информация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2700" marR="5080" algn="ctr">
              <a:lnSpc>
                <a:spcPct val="100000"/>
              </a:lnSpc>
            </a:pP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Управление образования администрации муниципального района имени Лазо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,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 Хабаровский край, р-он им. Лазо,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-45" dirty="0">
                <a:latin typeface="Times New Roman" panose="02020603050405020304"/>
                <a:cs typeface="Times New Roman" panose="02020603050405020304"/>
              </a:rPr>
              <a:t>п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.</a:t>
            </a:r>
            <a:r>
              <a:rPr sz="16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Пе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реяславка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,</a:t>
            </a:r>
            <a:r>
              <a:rPr sz="16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ул.</a:t>
            </a:r>
            <a:r>
              <a:rPr lang="ru-RU" altLang="" sz="1600" spc="-25" dirty="0">
                <a:latin typeface="Times New Roman" panose="02020603050405020304"/>
                <a:cs typeface="Times New Roman" panose="02020603050405020304"/>
              </a:rPr>
              <a:t> Постышева,     д.</a:t>
            </a:r>
            <a:r>
              <a:rPr sz="1600" spc="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-25" dirty="0">
                <a:latin typeface="Times New Roman" panose="02020603050405020304"/>
                <a:cs typeface="Times New Roman" panose="02020603050405020304"/>
              </a:rPr>
              <a:t>15</a:t>
            </a:r>
            <a:r>
              <a:rPr sz="1600" spc="-25" dirty="0">
                <a:latin typeface="Times New Roman" panose="02020603050405020304"/>
                <a:cs typeface="Times New Roman" panose="02020603050405020304"/>
              </a:rPr>
              <a:t>,</a:t>
            </a:r>
            <a:r>
              <a:rPr lang="ru-RU" altLang="" sz="1600" spc="-25" dirty="0">
                <a:latin typeface="Times New Roman" panose="02020603050405020304"/>
                <a:cs typeface="Times New Roman" panose="02020603050405020304"/>
              </a:rPr>
              <a:t> 2 эт., 2 каб. Тел.: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8</a:t>
            </a:r>
            <a:r>
              <a:rPr sz="16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(4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15</a:t>
            </a:r>
            <a:r>
              <a:rPr lang="ru-RU" altLang="" sz="1600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)</a:t>
            </a:r>
            <a:r>
              <a:rPr sz="16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-15" dirty="0">
                <a:latin typeface="Times New Roman" panose="02020603050405020304"/>
                <a:cs typeface="Times New Roman" panose="02020603050405020304"/>
              </a:rPr>
              <a:t>21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8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83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152400" marR="212725" algn="ctr">
              <a:lnSpc>
                <a:spcPct val="100000"/>
              </a:lnSpc>
              <a:spcBef>
                <a:spcPts val="1765"/>
              </a:spcBef>
            </a:pP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Информация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о</a:t>
            </a:r>
            <a:r>
              <a:rPr sz="1600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целевом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обучении</a:t>
            </a:r>
            <a:r>
              <a:rPr sz="16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на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spc="-10" dirty="0">
                <a:latin typeface="Times New Roman" panose="02020603050405020304"/>
                <a:cs typeface="Times New Roman" panose="02020603050405020304"/>
              </a:rPr>
              <a:t>официальном </a:t>
            </a:r>
            <a:r>
              <a:rPr sz="1600" dirty="0">
                <a:latin typeface="Times New Roman" panose="02020603050405020304"/>
                <a:cs typeface="Times New Roman" panose="02020603050405020304"/>
              </a:rPr>
              <a:t>сайте</a:t>
            </a:r>
            <a:r>
              <a:rPr sz="1600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altLang="" sz="1600" spc="-10" dirty="0">
                <a:latin typeface="Times New Roman" panose="02020603050405020304"/>
                <a:cs typeface="Times New Roman" panose="02020603050405020304"/>
              </a:rPr>
              <a:t>Управления образования администрации муниципального района имени Лазо</a:t>
            </a: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115"/>
              </a:spcBef>
            </a:pPr>
            <a:endParaRPr sz="1600">
              <a:latin typeface="Times New Roman" panose="02020603050405020304"/>
              <a:cs typeface="Times New Roman" panose="02020603050405020304"/>
            </a:endParaRPr>
          </a:p>
          <a:p>
            <a:pPr marL="952500" algn="l">
              <a:lnSpc>
                <a:spcPct val="100000"/>
              </a:lnSpc>
            </a:pPr>
            <a:r>
              <a:rPr lang="ru-RU" altLang="" sz="1600" b="1" dirty="0">
                <a:latin typeface="Times New Roman" panose="02020603050405020304"/>
                <a:cs typeface="Times New Roman" panose="02020603050405020304"/>
              </a:rPr>
              <a:t>   </a:t>
            </a:r>
            <a:endParaRPr sz="1600">
              <a:latin typeface="Times New Roman" panose="02020603050405020304"/>
              <a:cs typeface="Times New Roman" panose="02020603050405020304"/>
            </a:endParaRPr>
          </a:p>
        </p:txBody>
      </p:sp>
      <p:pic>
        <p:nvPicPr>
          <p:cNvPr id="13" name="object 1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442000" y="1645082"/>
            <a:ext cx="822850" cy="735799"/>
          </a:xfrm>
          <a:prstGeom prst="rect">
            <a:avLst/>
          </a:prstGeom>
        </p:spPr>
      </p:pic>
      <p:pic>
        <p:nvPicPr>
          <p:cNvPr id="110" name="Изображение 109"/>
          <p:cNvPicPr/>
          <p:nvPr/>
        </p:nvPicPr>
        <p:blipFill>
          <a:blip r:embed="rId2"/>
          <a:srcRect l="10864" t="10214" r="10864" b="7428"/>
          <a:stretch>
            <a:fillRect/>
          </a:stretch>
        </p:blipFill>
        <p:spPr>
          <a:xfrm>
            <a:off x="441960" y="2590800"/>
            <a:ext cx="824865" cy="8216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7649</Words>
  <Application>WPS Presentation</Application>
  <PresentationFormat>On-screen Show (4:3)</PresentationFormat>
  <Paragraphs>137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6" baseType="lpstr">
      <vt:lpstr>Arial</vt:lpstr>
      <vt:lpstr>SimSun</vt:lpstr>
      <vt:lpstr>Wingdings</vt:lpstr>
      <vt:lpstr>Courier New</vt:lpstr>
      <vt:lpstr>Times New Roman</vt:lpstr>
      <vt:lpstr>Wingdings</vt:lpstr>
      <vt:lpstr>Calibri</vt:lpstr>
      <vt:lpstr>Verdana</vt:lpstr>
      <vt:lpstr>Microsoft YaHei</vt:lpstr>
      <vt:lpstr>Arial Unicode MS</vt:lpstr>
      <vt:lpstr>Arial Narrow</vt:lpstr>
      <vt:lpstr>Cambria Math</vt:lpstr>
      <vt:lpstr>Candara</vt:lpstr>
      <vt:lpstr>Consolas</vt:lpstr>
      <vt:lpstr>Corbel</vt:lpstr>
      <vt:lpstr>Courier New</vt:lpstr>
      <vt:lpstr>Office Theme</vt:lpstr>
      <vt:lpstr>для приоритетных отраслей экономики и социальной сферы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Трудовишникова Дарья Алексеевн</dc:creator>
  <cp:lastModifiedBy>zam</cp:lastModifiedBy>
  <cp:revision>1</cp:revision>
  <dcterms:created xsi:type="dcterms:W3CDTF">2025-05-19T06:38:28Z</dcterms:created>
  <dcterms:modified xsi:type="dcterms:W3CDTF">2025-05-19T06:38:28Z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2021-12-23T10:00:00Z</vt:filetime>
  </property>
  <property fmtid="{D5CDD505-2E9C-101B-9397-08002B2CF9AE}" pid="3" name="Creator">
    <vt:lpwstr>Aspose.Slides for .NET 21.2</vt:lpwstr>
  </property>
  <property fmtid="{D5CDD505-2E9C-101B-9397-08002B2CF9AE}" pid="4" name="LastSaved">
    <vt:filetime>2025-05-19T10:00:00Z</vt:filetime>
  </property>
  <property fmtid="{D5CDD505-2E9C-101B-9397-08002B2CF9AE}" pid="5" name="Producer">
    <vt:lpwstr>3-Heights(TM) PDF Security Shell 4.8.25.2 (http://www.pdf-tools.com)</vt:lpwstr>
  </property>
  <property fmtid="{D5CDD505-2E9C-101B-9397-08002B2CF9AE}" pid="6" name="ICV">
    <vt:lpwstr>8FA63792BD034587960BCD0374EF5F1B_12</vt:lpwstr>
  </property>
  <property fmtid="{D5CDD505-2E9C-101B-9397-08002B2CF9AE}" pid="7" name="KSOProductBuildVer">
    <vt:lpwstr>1049-12.2.0.21179</vt:lpwstr>
  </property>
</Properties>
</file>